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6858000" cx="12192000"/>
  <p:notesSz cx="6858000" cy="9144000"/>
  <p:embeddedFontLst>
    <p:embeddedFont>
      <p:font typeface="Do Hyeon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58">
          <p15:clr>
            <a:srgbClr val="9AA0A6"/>
          </p15:clr>
        </p15:guide>
        <p15:guide id="2" pos="1134">
          <p15:clr>
            <a:srgbClr val="9AA0A6"/>
          </p15:clr>
        </p15:guide>
        <p15:guide id="3" pos="6633">
          <p15:clr>
            <a:srgbClr val="9AA0A6"/>
          </p15:clr>
        </p15:guide>
        <p15:guide id="4" orient="horz" pos="1742">
          <p15:clr>
            <a:srgbClr val="9AA0A6"/>
          </p15:clr>
        </p15:guide>
        <p15:guide id="5" orient="horz" pos="3372">
          <p15:clr>
            <a:srgbClr val="9AA0A6"/>
          </p15:clr>
        </p15:guide>
        <p15:guide id="6" pos="3035">
          <p15:clr>
            <a:srgbClr val="9AA0A6"/>
          </p15:clr>
        </p15:guide>
        <p15:guide id="7" pos="5272">
          <p15:clr>
            <a:srgbClr val="9AA0A6"/>
          </p15:clr>
        </p15:guide>
        <p15:guide id="8" pos="4557">
          <p15:clr>
            <a:srgbClr val="9AA0A6"/>
          </p15:clr>
        </p15:guide>
        <p15:guide id="9" pos="4157">
          <p15:clr>
            <a:srgbClr val="9AA0A6"/>
          </p15:clr>
        </p15:guide>
        <p15:guide id="10" orient="horz" pos="4252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9" roundtripDataSignature="AMtx7mgWmrB79Um5Mn3onOqbpH7qQJTs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8" orient="horz"/>
        <p:guide pos="1134"/>
        <p:guide pos="6633"/>
        <p:guide pos="1742" orient="horz"/>
        <p:guide pos="3372" orient="horz"/>
        <p:guide pos="3035"/>
        <p:guide pos="5272"/>
        <p:guide pos="4557"/>
        <p:guide pos="4157"/>
        <p:guide pos="425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customschemas.google.com/relationships/presentationmetadata" Target="metadata"/><Relationship Id="rId16" Type="http://schemas.openxmlformats.org/officeDocument/2006/relationships/slide" Target="slides/slide10.xml"/><Relationship Id="rId38" Type="http://schemas.openxmlformats.org/officeDocument/2006/relationships/font" Target="fonts/DoHyeon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af.ysflow.com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72575e84f2_0_6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172575e84f2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-KR">
                <a:solidFill>
                  <a:schemeClr val="dk1"/>
                </a:solidFill>
              </a:rPr>
              <a:t>get data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-KR">
                <a:solidFill>
                  <a:schemeClr val="dk1"/>
                </a:solidFill>
              </a:rPr>
              <a:t>load to hdfs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-KR">
                <a:solidFill>
                  <a:schemeClr val="dk1"/>
                </a:solidFill>
              </a:rPr>
              <a:t>etl - feature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-KR">
                <a:solidFill>
                  <a:schemeClr val="dk1"/>
                </a:solidFill>
              </a:rPr>
              <a:t>push to dvc &amp; git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기본적인 데이터를 적재하는 환경은 apache hadoop 이며,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웹에서 가져온 데이터들은 이미 공공데이터로서 기본적인 feature의 처리가 되어있고 data table로서의 처리도 되어있기에,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file들은 data warehouse인 hdfs에 적재되며, NoSQL인 Hbase에서 SQL문을 Hive 및 Pyspark를 통해 </a:t>
            </a:r>
            <a:r>
              <a:rPr lang="ko-KR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진행</a:t>
            </a:r>
            <a:r>
              <a:rPr lang="ko-K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72575e84f2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72575e84f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72575e84f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72575e84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72575e84f2_0_6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72575e84f2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724901db2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g1724901db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MLOps 0, 1, 2 단계 설명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724901db24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g1724901db2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MLOps 0, 1, 2 단계 설명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724901db24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g1724901db2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중간발표 아키텍쳐에서의 한계점 설명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-KR"/>
              <a:t>jenkins 사용 x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-KR"/>
              <a:t>argo cd는 모델 배포에만 사용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-KR"/>
              <a:t>파이프라인 배포에는 argo workflow와 events 사용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724901db24_0_3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g1724901db24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>
                <a:solidFill>
                  <a:schemeClr val="dk1"/>
                </a:solidFill>
              </a:rPr>
              <a:t>최종 아키텍쳐 부분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이후 두 슬라이드에서 파이프라인을 각각 설명하도록 함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724901db24_0_3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2" name="Google Shape;802;g1724901db24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>
                <a:solidFill>
                  <a:schemeClr val="dk1"/>
                </a:solidFill>
              </a:rPr>
              <a:t>최종 아키텍쳐 부분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이후 두 슬라이드에서 파이프라인을 각각 설명하도록 함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724901db24_0_4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3" name="Google Shape;853;g1724901db24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>
                <a:solidFill>
                  <a:schemeClr val="dk1"/>
                </a:solidFill>
              </a:rPr>
              <a:t>최종 아키텍쳐 부분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이후 두 슬라이드에서 파이프라인을 각각 설명하도록 함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721dcc253f_0_4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1721dcc253f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MLOps 0, 1, 2 단계 설명 - 전체적</a:t>
            </a:r>
            <a:r>
              <a:rPr lang="ko-KR"/>
              <a:t>인 플로우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-KR"/>
              <a:t>데이터의 준비와 ETL, analysis,visualization -&gt; model의 training을 위한 data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-KR"/>
              <a:t>featured data로 mlflow 단으로 넘어가게 되면서 MLflow에서 과정을 진행하게 됨. 이후는 mlflow에서 설명 예정.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1724901db24_0_5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1" name="Google Shape;931;g1724901db24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>
                <a:solidFill>
                  <a:schemeClr val="dk1"/>
                </a:solidFill>
              </a:rPr>
              <a:t>최종 아키텍쳐 부분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이후 두 슬라이드에서 파이프라인을 각각 설명하도록 함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72575e84f2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7" name="Google Shape;977;g172575e84f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>
                <a:solidFill>
                  <a:schemeClr val="dk1"/>
                </a:solidFill>
              </a:rPr>
              <a:t>최종 아키텍쳐 부분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이후 두 슬라이드에서 파이프라인을 각각 설명하도록 함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172575e84f2_3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9" name="Google Shape;1019;g172575e84f2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>
                <a:solidFill>
                  <a:schemeClr val="dk1"/>
                </a:solidFill>
              </a:rPr>
              <a:t>Route 53은 DNS 웹 서비스입니다. 도메인을 연결하고 서브 도메인을 이용하여 https 통신이 필요한 모든 서비스를 연결하기 위해 사용하였습니다. ysflow.com으로 도메인을 연결하고 여러개의 서브 도메인을 추가하여 각각의 서비스에 연결하였습니다.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172575e84f2_3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2" name="Google Shape;1062;g172575e84f2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>
                <a:solidFill>
                  <a:schemeClr val="dk1"/>
                </a:solidFill>
              </a:rPr>
              <a:t>그리고 SSL 터미네이션 기능을 사용하면 개별 인스턴스에 SSL 인증서를 직접 설치할 필요가 없어 ML Pipeline 인스턴스 80포트에 Nginx 마스터 프로세스를 구성하고 미니쿠브 환경에서 각각의 포트와 웹 서인스턴스를 Worker Process로 구성하여 마스터 프로세스에 각각 도메인에 대한 인증서를 한곳에 적용하였고 이렇게 해서 CSRF와 CORS 에러를 해결하였습니다.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172575e84f2_3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6" name="Google Shape;1106;g172575e84f2_3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72575e84f2_3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4" name="Google Shape;1124;g172575e84f2_3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>
                <a:solidFill>
                  <a:schemeClr val="dk1"/>
                </a:solidFill>
              </a:rPr>
              <a:t>최종 아키텍쳐 부분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이후 두 슬라이드에서 파이프라인을 각각 설명하도록 함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172575e84f2_3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4" name="Google Shape;1134;g172575e84f2_3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>
                <a:solidFill>
                  <a:schemeClr val="dk1"/>
                </a:solidFill>
              </a:rPr>
              <a:t>한눈에 보기 쉽게 보여드리자면 엠엘 파이프라인에 있는 엔진엑스에 인증서를 발급받고 리버스 프록시를 사용하여 서버를 구성하였습니다. 데이터 파이프라인에는 Airflow가 있는 마스터 노드에 엔진엑스를 연결하였습니다.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1724901db24_0_2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5" name="Google Shape;1185;g1724901db24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시연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172575e84f2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3" name="Google Shape;1193;g172575e84f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시연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1724901db24_0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1" name="Google Shape;1201;g1724901db24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724901db24_1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1724901db24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>
                <a:solidFill>
                  <a:schemeClr val="dk1"/>
                </a:solidFill>
              </a:rPr>
              <a:t>최종 아키텍쳐 부분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이후 두 슬라이드에서 파이프라인을 각각 설명하도록 함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1724901db24_0_2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0" name="Google Shape;1210;g1724901db24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아쉬운 점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17238be6e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8" name="Google Shape;1218;g17238be6ef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72575e84f2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72575e84f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리테일앤인사이트의 데이터를 사용하지 않고 NYC Taxi Data 사용한 이유.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-KR"/>
              <a:t>사이즈 이슈 -&gt; 너무 작은 데이터의 경우 Spark등은 데이터 셋이 적어서 단일 노드로 충분한 애플리케이션에서 스파크는 분산 아키텍처로 인해 오히려 성능이 떨어질 수 있음.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-KR"/>
              <a:t>빅데이터로서의 크기에 미치지 못하지만 위치 및 다양한 정보 포함되며 실제 서비스 적으로 연결 가능.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721dcc253f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721dcc253f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2"/>
              </a:rPr>
              <a:t>http://af.ysflow.com/</a:t>
            </a:r>
            <a:r>
              <a:rPr lang="ko-KR"/>
              <a:t> -&gt; nginx를 통해 등록. IP 고정 -&gt; EIP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72575e84f2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172575e84f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-KR">
                <a:solidFill>
                  <a:schemeClr val="dk1"/>
                </a:solidFill>
              </a:rPr>
              <a:t>get data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-KR">
                <a:solidFill>
                  <a:schemeClr val="dk1"/>
                </a:solidFill>
              </a:rPr>
              <a:t>load to hdfs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-KR">
                <a:solidFill>
                  <a:schemeClr val="dk1"/>
                </a:solidFill>
              </a:rPr>
              <a:t>etl - feature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-KR">
                <a:solidFill>
                  <a:schemeClr val="dk1"/>
                </a:solidFill>
              </a:rPr>
              <a:t>push to dvc &amp; git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기본적인 데이터를 적재하는 환경은 apache hadoop 이며,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웹에서 가져온 데이터들은 이미 공공데이터로서 기본적인 feature의 처리가 되어있고 data table로서의 처리도 되어있기에,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file들은 data warehouse인 hdfs에 적재되며, NoSQL인 Hbase에서 SQL문을 Hive 및 Pyspark를 통해 </a:t>
            </a:r>
            <a:r>
              <a:rPr lang="ko-KR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진행</a:t>
            </a:r>
            <a:r>
              <a:rPr lang="ko-K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72575e84f2_0_3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172575e84f2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-KR">
                <a:solidFill>
                  <a:schemeClr val="dk1"/>
                </a:solidFill>
              </a:rPr>
              <a:t>get data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-KR">
                <a:solidFill>
                  <a:schemeClr val="dk1"/>
                </a:solidFill>
              </a:rPr>
              <a:t>load to hdfs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-KR">
                <a:solidFill>
                  <a:schemeClr val="dk1"/>
                </a:solidFill>
              </a:rPr>
              <a:t>etl - feature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-KR">
                <a:solidFill>
                  <a:schemeClr val="dk1"/>
                </a:solidFill>
              </a:rPr>
              <a:t>push to dvc &amp; git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기본적인 데이터를 적재하는 환경은 apache hadoop 이며,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웹에서 가져온 데이터들은 이미 공공데이터로서 기본적인 feature의 처리가 되어있고 data table로서의 처리도 되어있기에,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file들은 data warehouse인 hdfs에 적재되며, NoSQL인 Hbase에서 SQL문을 Hive 및 Pyspark를 통해 </a:t>
            </a:r>
            <a:r>
              <a:rPr lang="ko-KR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진행</a:t>
            </a:r>
            <a:r>
              <a:rPr lang="ko-K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72575e84f2_0_4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172575e84f2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-KR">
                <a:solidFill>
                  <a:schemeClr val="dk1"/>
                </a:solidFill>
              </a:rPr>
              <a:t>get data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-KR">
                <a:solidFill>
                  <a:schemeClr val="dk1"/>
                </a:solidFill>
              </a:rPr>
              <a:t>load to hdfs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-KR">
                <a:solidFill>
                  <a:schemeClr val="dk1"/>
                </a:solidFill>
              </a:rPr>
              <a:t>etl - feature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-KR">
                <a:solidFill>
                  <a:schemeClr val="dk1"/>
                </a:solidFill>
              </a:rPr>
              <a:t>push to dvc &amp; git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기본적인 데이터를 적재하는 환경은 apache hadoop 이며,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웹에서 가져온 데이터들은 이미 공공데이터로서 기본적인 feature의 처리가 되어있고 data table로서의 처리도 되어있기에,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file들은 data warehouse인 hdfs에 적재되며, NoSQL인 Hbase에서 SQL문을 Hive 및 Pyspark를 통해 </a:t>
            </a:r>
            <a:r>
              <a:rPr lang="ko-KR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진행</a:t>
            </a:r>
            <a:r>
              <a:rPr lang="ko-K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72575e84f2_0_5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172575e84f2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-KR">
                <a:solidFill>
                  <a:schemeClr val="dk1"/>
                </a:solidFill>
              </a:rPr>
              <a:t>get data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-KR">
                <a:solidFill>
                  <a:schemeClr val="dk1"/>
                </a:solidFill>
              </a:rPr>
              <a:t>load to hdfs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-KR">
                <a:solidFill>
                  <a:schemeClr val="dk1"/>
                </a:solidFill>
              </a:rPr>
              <a:t>etl - feature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-KR">
                <a:solidFill>
                  <a:schemeClr val="dk1"/>
                </a:solidFill>
              </a:rPr>
              <a:t>push to dvc &amp; git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기본적인 데이터를 적재하는 환경은 apache hadoop 이며,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웹에서 가져온 데이터들은 이미 공공데이터로서 기본적인 feature의 처리가 되어있고 data table로서의 처리도 되어있기에,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file들은 data warehouse인 hdfs에 적재되며, NoSQL인 Hbase에서 SQL문을 Hive 및 Pyspark를 통해 </a:t>
            </a:r>
            <a:r>
              <a:rPr lang="ko-KR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진행</a:t>
            </a:r>
            <a:r>
              <a:rPr lang="ko-K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721dcc253f_0_239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86" name="Google Shape;86;g1721dcc253f_0_239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87" name="Google Shape;87;g1721dcc253f_0_2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721dcc253f_0_24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0" name="Google Shape;90;g1721dcc253f_0_2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721dcc253f_0_24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3" name="Google Shape;93;g1721dcc253f_0_24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94" name="Google Shape;94;g1721dcc253f_0_24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721dcc253f_0_25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7" name="Google Shape;97;g1721dcc253f_0_250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8" name="Google Shape;98;g1721dcc253f_0_250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9" name="Google Shape;99;g1721dcc253f_0_25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721dcc253f_0_25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2" name="Google Shape;102;g1721dcc253f_0_25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721dcc253f_0_258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05" name="Google Shape;105;g1721dcc253f_0_258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6" name="Google Shape;106;g1721dcc253f_0_25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721dcc253f_0_262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09" name="Google Shape;109;g1721dcc253f_0_26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721dcc253f_0_265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1721dcc253f_0_265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13" name="Google Shape;113;g1721dcc253f_0_265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4" name="Google Shape;114;g1721dcc253f_0_265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15" name="Google Shape;115;g1721dcc253f_0_26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721dcc253f_0_271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18" name="Google Shape;118;g1721dcc253f_0_27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721dcc253f_0_274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21" name="Google Shape;121;g1721dcc253f_0_274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22" name="Google Shape;122;g1721dcc253f_0_27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721dcc253f_0_27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721dcc253f_0_23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g1721dcc253f_0_23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" name="Google Shape;83;g1721dcc253f_0_23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9" Type="http://schemas.openxmlformats.org/officeDocument/2006/relationships/image" Target="../media/image21.jpg"/><Relationship Id="rId5" Type="http://schemas.openxmlformats.org/officeDocument/2006/relationships/image" Target="../media/image19.jpg"/><Relationship Id="rId6" Type="http://schemas.openxmlformats.org/officeDocument/2006/relationships/image" Target="../media/image28.png"/><Relationship Id="rId7" Type="http://schemas.openxmlformats.org/officeDocument/2006/relationships/image" Target="../media/image27.jpg"/><Relationship Id="rId8" Type="http://schemas.openxmlformats.org/officeDocument/2006/relationships/image" Target="../media/image22.png"/><Relationship Id="rId11" Type="http://schemas.openxmlformats.org/officeDocument/2006/relationships/image" Target="../media/image33.jpg"/><Relationship Id="rId10" Type="http://schemas.openxmlformats.org/officeDocument/2006/relationships/image" Target="../media/image31.jpg"/><Relationship Id="rId13" Type="http://schemas.openxmlformats.org/officeDocument/2006/relationships/image" Target="../media/image44.png"/><Relationship Id="rId12" Type="http://schemas.openxmlformats.org/officeDocument/2006/relationships/image" Target="../media/image8.png"/><Relationship Id="rId15" Type="http://schemas.openxmlformats.org/officeDocument/2006/relationships/image" Target="../media/image20.png"/><Relationship Id="rId14" Type="http://schemas.openxmlformats.org/officeDocument/2006/relationships/image" Target="../media/image17.png"/><Relationship Id="rId16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hyperlink" Target="http://drive.google.com/file/d/1EY20yfP9sfJRtQfNsS_2Lc8gQ9hau30c/view" TargetMode="External"/><Relationship Id="rId5" Type="http://schemas.openxmlformats.org/officeDocument/2006/relationships/image" Target="../media/image4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hyperlink" Target="http://drive.google.com/file/d/1WJCVcr9jCdAE4vhjWDpvQ-xbLWRER9qG/view" TargetMode="External"/><Relationship Id="rId5" Type="http://schemas.openxmlformats.org/officeDocument/2006/relationships/image" Target="../media/image4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hyperlink" Target="https://www.notion.so/syoh5188/TroubleShooting-TIL-bbd404f054344d268ebddd67b67d355d#5aa6db689ea9444bb3b4782d8226d653" TargetMode="External"/><Relationship Id="rId5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46.png"/><Relationship Id="rId7" Type="http://schemas.openxmlformats.org/officeDocument/2006/relationships/image" Target="../media/image5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5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50.png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44.png"/><Relationship Id="rId8" Type="http://schemas.openxmlformats.org/officeDocument/2006/relationships/image" Target="../media/image6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3" Type="http://schemas.openxmlformats.org/officeDocument/2006/relationships/image" Target="../media/image12.png"/><Relationship Id="rId12" Type="http://schemas.openxmlformats.org/officeDocument/2006/relationships/image" Target="../media/image23.png"/><Relationship Id="rId15" Type="http://schemas.openxmlformats.org/officeDocument/2006/relationships/image" Target="../media/image25.png"/><Relationship Id="rId14" Type="http://schemas.openxmlformats.org/officeDocument/2006/relationships/image" Target="../media/image36.png"/><Relationship Id="rId17" Type="http://schemas.openxmlformats.org/officeDocument/2006/relationships/image" Target="../media/image10.png"/><Relationship Id="rId16" Type="http://schemas.openxmlformats.org/officeDocument/2006/relationships/image" Target="../media/image3.png"/><Relationship Id="rId19" Type="http://schemas.openxmlformats.org/officeDocument/2006/relationships/image" Target="../media/image26.png"/><Relationship Id="rId18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44.png"/><Relationship Id="rId8" Type="http://schemas.openxmlformats.org/officeDocument/2006/relationships/image" Target="../media/image6.png"/><Relationship Id="rId11" Type="http://schemas.openxmlformats.org/officeDocument/2006/relationships/image" Target="../media/image10.png"/><Relationship Id="rId10" Type="http://schemas.openxmlformats.org/officeDocument/2006/relationships/image" Target="../media/image16.png"/><Relationship Id="rId12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44.png"/><Relationship Id="rId8" Type="http://schemas.openxmlformats.org/officeDocument/2006/relationships/image" Target="../media/image6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3" Type="http://schemas.openxmlformats.org/officeDocument/2006/relationships/image" Target="../media/image12.png"/><Relationship Id="rId12" Type="http://schemas.openxmlformats.org/officeDocument/2006/relationships/image" Target="../media/image23.png"/><Relationship Id="rId15" Type="http://schemas.openxmlformats.org/officeDocument/2006/relationships/image" Target="../media/image25.png"/><Relationship Id="rId14" Type="http://schemas.openxmlformats.org/officeDocument/2006/relationships/image" Target="../media/image36.png"/><Relationship Id="rId17" Type="http://schemas.openxmlformats.org/officeDocument/2006/relationships/image" Target="../media/image10.png"/><Relationship Id="rId16" Type="http://schemas.openxmlformats.org/officeDocument/2006/relationships/image" Target="../media/image3.png"/><Relationship Id="rId19" Type="http://schemas.openxmlformats.org/officeDocument/2006/relationships/image" Target="../media/image26.png"/><Relationship Id="rId18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9" Type="http://schemas.openxmlformats.org/officeDocument/2006/relationships/image" Target="../media/image3.png"/><Relationship Id="rId5" Type="http://schemas.openxmlformats.org/officeDocument/2006/relationships/image" Target="../media/image23.png"/><Relationship Id="rId6" Type="http://schemas.openxmlformats.org/officeDocument/2006/relationships/image" Target="../media/image12.png"/><Relationship Id="rId7" Type="http://schemas.openxmlformats.org/officeDocument/2006/relationships/image" Target="../media/image36.png"/><Relationship Id="rId8" Type="http://schemas.openxmlformats.org/officeDocument/2006/relationships/image" Target="../media/image25.png"/><Relationship Id="rId11" Type="http://schemas.openxmlformats.org/officeDocument/2006/relationships/image" Target="../media/image20.png"/><Relationship Id="rId10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9" Type="http://schemas.openxmlformats.org/officeDocument/2006/relationships/image" Target="../media/image3.png"/><Relationship Id="rId5" Type="http://schemas.openxmlformats.org/officeDocument/2006/relationships/image" Target="../media/image23.png"/><Relationship Id="rId6" Type="http://schemas.openxmlformats.org/officeDocument/2006/relationships/image" Target="../media/image12.png"/><Relationship Id="rId7" Type="http://schemas.openxmlformats.org/officeDocument/2006/relationships/image" Target="../media/image36.png"/><Relationship Id="rId8" Type="http://schemas.openxmlformats.org/officeDocument/2006/relationships/image" Target="../media/image25.png"/><Relationship Id="rId11" Type="http://schemas.openxmlformats.org/officeDocument/2006/relationships/image" Target="../media/image20.png"/><Relationship Id="rId10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9" Type="http://schemas.openxmlformats.org/officeDocument/2006/relationships/image" Target="../media/image3.png"/><Relationship Id="rId5" Type="http://schemas.openxmlformats.org/officeDocument/2006/relationships/image" Target="../media/image23.png"/><Relationship Id="rId6" Type="http://schemas.openxmlformats.org/officeDocument/2006/relationships/image" Target="../media/image12.png"/><Relationship Id="rId7" Type="http://schemas.openxmlformats.org/officeDocument/2006/relationships/image" Target="../media/image36.png"/><Relationship Id="rId8" Type="http://schemas.openxmlformats.org/officeDocument/2006/relationships/image" Target="../media/image25.png"/><Relationship Id="rId11" Type="http://schemas.openxmlformats.org/officeDocument/2006/relationships/image" Target="../media/image20.png"/><Relationship Id="rId10" Type="http://schemas.openxmlformats.org/officeDocument/2006/relationships/image" Target="../media/image14.png"/><Relationship Id="rId12" Type="http://schemas.openxmlformats.org/officeDocument/2006/relationships/image" Target="../media/image7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9" Type="http://schemas.openxmlformats.org/officeDocument/2006/relationships/image" Target="../media/image3.png"/><Relationship Id="rId5" Type="http://schemas.openxmlformats.org/officeDocument/2006/relationships/image" Target="../media/image23.png"/><Relationship Id="rId6" Type="http://schemas.openxmlformats.org/officeDocument/2006/relationships/image" Target="../media/image12.png"/><Relationship Id="rId7" Type="http://schemas.openxmlformats.org/officeDocument/2006/relationships/image" Target="../media/image36.png"/><Relationship Id="rId8" Type="http://schemas.openxmlformats.org/officeDocument/2006/relationships/image" Target="../media/image25.png"/><Relationship Id="rId11" Type="http://schemas.openxmlformats.org/officeDocument/2006/relationships/image" Target="../media/image20.png"/><Relationship Id="rId10" Type="http://schemas.openxmlformats.org/officeDocument/2006/relationships/image" Target="../media/image14.png"/><Relationship Id="rId12" Type="http://schemas.openxmlformats.org/officeDocument/2006/relationships/image" Target="../media/image7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65.png"/><Relationship Id="rId9" Type="http://schemas.openxmlformats.org/officeDocument/2006/relationships/image" Target="../media/image64.png"/><Relationship Id="rId5" Type="http://schemas.openxmlformats.org/officeDocument/2006/relationships/image" Target="../media/image69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59.png"/><Relationship Id="rId10" Type="http://schemas.openxmlformats.org/officeDocument/2006/relationships/image" Target="../media/image7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70.png"/><Relationship Id="rId5" Type="http://schemas.openxmlformats.org/officeDocument/2006/relationships/image" Target="../media/image6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9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4.png"/><Relationship Id="rId7" Type="http://schemas.openxmlformats.org/officeDocument/2006/relationships/image" Target="../media/image6.png"/><Relationship Id="rId8" Type="http://schemas.openxmlformats.org/officeDocument/2006/relationships/image" Target="../media/image26.png"/><Relationship Id="rId11" Type="http://schemas.openxmlformats.org/officeDocument/2006/relationships/image" Target="../media/image68.png"/><Relationship Id="rId10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hyperlink" Target="http://drive.google.com/file/d/1_1bV3GlCiA35kXP_L6OhkF1_uLJ1A4qT/view" TargetMode="External"/><Relationship Id="rId5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hyperlink" Target="http://drive.google.com/file/d/1_-v-9Vf5G6qWelQT4NxvMGVsQJuHvwhE/view" TargetMode="External"/><Relationship Id="rId5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0.png"/><Relationship Id="rId22" Type="http://schemas.openxmlformats.org/officeDocument/2006/relationships/image" Target="../media/image19.jpg"/><Relationship Id="rId21" Type="http://schemas.openxmlformats.org/officeDocument/2006/relationships/image" Target="../media/image18.png"/><Relationship Id="rId24" Type="http://schemas.openxmlformats.org/officeDocument/2006/relationships/image" Target="../media/image21.jpg"/><Relationship Id="rId23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Relationship Id="rId26" Type="http://schemas.openxmlformats.org/officeDocument/2006/relationships/image" Target="../media/image31.jpg"/><Relationship Id="rId25" Type="http://schemas.openxmlformats.org/officeDocument/2006/relationships/image" Target="../media/image27.jpg"/><Relationship Id="rId28" Type="http://schemas.openxmlformats.org/officeDocument/2006/relationships/image" Target="../media/image22.png"/><Relationship Id="rId27" Type="http://schemas.openxmlformats.org/officeDocument/2006/relationships/image" Target="../media/image33.jp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44.png"/><Relationship Id="rId8" Type="http://schemas.openxmlformats.org/officeDocument/2006/relationships/image" Target="../media/image6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3" Type="http://schemas.openxmlformats.org/officeDocument/2006/relationships/image" Target="../media/image12.png"/><Relationship Id="rId12" Type="http://schemas.openxmlformats.org/officeDocument/2006/relationships/image" Target="../media/image23.png"/><Relationship Id="rId15" Type="http://schemas.openxmlformats.org/officeDocument/2006/relationships/image" Target="../media/image25.png"/><Relationship Id="rId14" Type="http://schemas.openxmlformats.org/officeDocument/2006/relationships/image" Target="../media/image36.png"/><Relationship Id="rId17" Type="http://schemas.openxmlformats.org/officeDocument/2006/relationships/image" Target="../media/image10.png"/><Relationship Id="rId16" Type="http://schemas.openxmlformats.org/officeDocument/2006/relationships/image" Target="../media/image3.png"/><Relationship Id="rId19" Type="http://schemas.openxmlformats.org/officeDocument/2006/relationships/image" Target="../media/image26.png"/><Relationship Id="rId18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hyperlink" Target="https://syoh5188.notion.site/Data-source-EDA-a7cfe455b6e9451c9df0aebb535dd073" TargetMode="External"/><Relationship Id="rId5" Type="http://schemas.openxmlformats.org/officeDocument/2006/relationships/hyperlink" Target="https://www1.nyc.gov/site/tlc/about/tlc-trip-record-data.page" TargetMode="External"/><Relationship Id="rId6" Type="http://schemas.openxmlformats.org/officeDocument/2006/relationships/hyperlink" Target="https://www.kaggle.com/competitions/new-york-city-taxi-fare-prediction/data" TargetMode="External"/><Relationship Id="rId7" Type="http://schemas.openxmlformats.org/officeDocument/2006/relationships/image" Target="../media/image38.png"/><Relationship Id="rId8" Type="http://schemas.openxmlformats.org/officeDocument/2006/relationships/hyperlink" Target="https://parquet.apache.org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5.png"/><Relationship Id="rId9" Type="http://schemas.openxmlformats.org/officeDocument/2006/relationships/image" Target="../media/image2.png"/><Relationship Id="rId5" Type="http://schemas.openxmlformats.org/officeDocument/2006/relationships/image" Target="../media/image22.png"/><Relationship Id="rId6" Type="http://schemas.openxmlformats.org/officeDocument/2006/relationships/image" Target="../media/image31.jpg"/><Relationship Id="rId7" Type="http://schemas.openxmlformats.org/officeDocument/2006/relationships/image" Target="../media/image34.png"/><Relationship Id="rId8" Type="http://schemas.openxmlformats.org/officeDocument/2006/relationships/image" Target="../media/image17.png"/><Relationship Id="rId11" Type="http://schemas.openxmlformats.org/officeDocument/2006/relationships/hyperlink" Target="https://syoh5188.notion.site/AWS-EC2-ac41339ecb39420f8ff68b38d984dcb5" TargetMode="External"/><Relationship Id="rId10" Type="http://schemas.openxmlformats.org/officeDocument/2006/relationships/image" Target="../media/image39.jpg"/><Relationship Id="rId13" Type="http://schemas.openxmlformats.org/officeDocument/2006/relationships/hyperlink" Target="https://syoh5188.notion.site/Hadoop-System-e2b4969bdb094cbc9cf7f5b5f5a2d36c" TargetMode="External"/><Relationship Id="rId12" Type="http://schemas.openxmlformats.org/officeDocument/2006/relationships/hyperlink" Target="https://syoh5188.notion.site/Data-source-EDA-a7cfe455b6e9451c9df0aebb535dd073" TargetMode="External"/><Relationship Id="rId15" Type="http://schemas.openxmlformats.org/officeDocument/2006/relationships/hyperlink" Target="https://syoh5188.notion.site/Hadoop-System-e2b4969bdb094cbc9cf7f5b5f5a2d36c" TargetMode="External"/><Relationship Id="rId14" Type="http://schemas.openxmlformats.org/officeDocument/2006/relationships/hyperlink" Target="https://syoh5188.notion.site/Hadoop-System-e2b4969bdb094cbc9cf7f5b5f5a2d36c" TargetMode="External"/><Relationship Id="rId17" Type="http://schemas.openxmlformats.org/officeDocument/2006/relationships/hyperlink" Target="https://syoh5188.notion.site/Apache-Airflow-7c7e9ff8315d428ea9388baa07272b1e" TargetMode="External"/><Relationship Id="rId16" Type="http://schemas.openxmlformats.org/officeDocument/2006/relationships/hyperlink" Target="https://www.notion.so/DVC-e97156792c63459c8a9b710e8af34f1d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9" Type="http://schemas.openxmlformats.org/officeDocument/2006/relationships/image" Target="../media/image21.jpg"/><Relationship Id="rId5" Type="http://schemas.openxmlformats.org/officeDocument/2006/relationships/image" Target="../media/image19.jpg"/><Relationship Id="rId6" Type="http://schemas.openxmlformats.org/officeDocument/2006/relationships/image" Target="../media/image28.png"/><Relationship Id="rId7" Type="http://schemas.openxmlformats.org/officeDocument/2006/relationships/image" Target="../media/image27.jpg"/><Relationship Id="rId8" Type="http://schemas.openxmlformats.org/officeDocument/2006/relationships/image" Target="../media/image22.png"/><Relationship Id="rId11" Type="http://schemas.openxmlformats.org/officeDocument/2006/relationships/image" Target="../media/image33.jpg"/><Relationship Id="rId10" Type="http://schemas.openxmlformats.org/officeDocument/2006/relationships/image" Target="../media/image31.jpg"/><Relationship Id="rId13" Type="http://schemas.openxmlformats.org/officeDocument/2006/relationships/image" Target="../media/image44.png"/><Relationship Id="rId12" Type="http://schemas.openxmlformats.org/officeDocument/2006/relationships/image" Target="../media/image8.png"/><Relationship Id="rId15" Type="http://schemas.openxmlformats.org/officeDocument/2006/relationships/image" Target="../media/image20.png"/><Relationship Id="rId14" Type="http://schemas.openxmlformats.org/officeDocument/2006/relationships/image" Target="../media/image17.png"/><Relationship Id="rId16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9" Type="http://schemas.openxmlformats.org/officeDocument/2006/relationships/hyperlink" Target="https://syoh5188.notion.site/Data-source-EDA-a7cfe455b6e9451c9df0aebb535dd073" TargetMode="External"/><Relationship Id="rId5" Type="http://schemas.openxmlformats.org/officeDocument/2006/relationships/image" Target="../media/image19.jpg"/><Relationship Id="rId6" Type="http://schemas.openxmlformats.org/officeDocument/2006/relationships/image" Target="../media/image8.png"/><Relationship Id="rId7" Type="http://schemas.openxmlformats.org/officeDocument/2006/relationships/image" Target="../media/image30.png"/><Relationship Id="rId8" Type="http://schemas.openxmlformats.org/officeDocument/2006/relationships/hyperlink" Target="https://syoh5188.notion.site/AWS-EC2-ac41339ecb39420f8ff68b38d984dcb5" TargetMode="External"/><Relationship Id="rId10" Type="http://schemas.openxmlformats.org/officeDocument/2006/relationships/hyperlink" Target="https://syoh5188.notion.site/Hadoop-System-e2b4969bdb094cbc9cf7f5b5f5a2d36c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9" Type="http://schemas.openxmlformats.org/officeDocument/2006/relationships/image" Target="../media/image30.png"/><Relationship Id="rId5" Type="http://schemas.openxmlformats.org/officeDocument/2006/relationships/image" Target="../media/image19.jpg"/><Relationship Id="rId6" Type="http://schemas.openxmlformats.org/officeDocument/2006/relationships/image" Target="../media/image28.png"/><Relationship Id="rId7" Type="http://schemas.openxmlformats.org/officeDocument/2006/relationships/image" Target="../media/image27.jpg"/><Relationship Id="rId8" Type="http://schemas.openxmlformats.org/officeDocument/2006/relationships/image" Target="../media/image8.png"/><Relationship Id="rId11" Type="http://schemas.openxmlformats.org/officeDocument/2006/relationships/hyperlink" Target="https://syoh5188.notion.site/Hadoop-System-e2b4969bdb094cbc9cf7f5b5f5a2d36c" TargetMode="External"/><Relationship Id="rId10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9" Type="http://schemas.openxmlformats.org/officeDocument/2006/relationships/image" Target="../media/image21.jpg"/><Relationship Id="rId5" Type="http://schemas.openxmlformats.org/officeDocument/2006/relationships/image" Target="../media/image19.jpg"/><Relationship Id="rId6" Type="http://schemas.openxmlformats.org/officeDocument/2006/relationships/image" Target="../media/image28.png"/><Relationship Id="rId7" Type="http://schemas.openxmlformats.org/officeDocument/2006/relationships/image" Target="../media/image27.jpg"/><Relationship Id="rId8" Type="http://schemas.openxmlformats.org/officeDocument/2006/relationships/image" Target="../media/image22.png"/><Relationship Id="rId11" Type="http://schemas.openxmlformats.org/officeDocument/2006/relationships/image" Target="../media/image33.jpg"/><Relationship Id="rId10" Type="http://schemas.openxmlformats.org/officeDocument/2006/relationships/image" Target="../media/image31.jpg"/><Relationship Id="rId13" Type="http://schemas.openxmlformats.org/officeDocument/2006/relationships/image" Target="../media/image44.png"/><Relationship Id="rId12" Type="http://schemas.openxmlformats.org/officeDocument/2006/relationships/image" Target="../media/image8.png"/><Relationship Id="rId15" Type="http://schemas.openxmlformats.org/officeDocument/2006/relationships/image" Target="../media/image20.png"/><Relationship Id="rId14" Type="http://schemas.openxmlformats.org/officeDocument/2006/relationships/image" Target="../media/image17.png"/><Relationship Id="rId17" Type="http://schemas.openxmlformats.org/officeDocument/2006/relationships/hyperlink" Target="https://www.notion.so/DVC-e97156792c63459c8a9b710e8af34f1d" TargetMode="External"/><Relationship Id="rId16" Type="http://schemas.openxmlformats.org/officeDocument/2006/relationships/image" Target="../media/image30.png"/><Relationship Id="rId18" Type="http://schemas.openxmlformats.org/officeDocument/2006/relationships/hyperlink" Target="https://syoh5188.notion.site/Apache-Airflow-7c7e9ff8315d428ea9388baa07272b1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"/>
          <p:cNvSpPr txBox="1"/>
          <p:nvPr>
            <p:ph type="ctrTitle"/>
          </p:nvPr>
        </p:nvSpPr>
        <p:spPr>
          <a:xfrm>
            <a:off x="1883625" y="2225950"/>
            <a:ext cx="9662700" cy="13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ko-KR" sz="5900">
                <a:latin typeface="Arial"/>
                <a:ea typeface="Arial"/>
                <a:cs typeface="Arial"/>
                <a:sym typeface="Arial"/>
              </a:rPr>
              <a:t>팀 메타몽 6조(MLOps)</a:t>
            </a:r>
            <a:endParaRPr b="1" sz="5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"/>
          <p:cNvSpPr txBox="1"/>
          <p:nvPr>
            <p:ph idx="1" type="subTitle"/>
          </p:nvPr>
        </p:nvSpPr>
        <p:spPr>
          <a:xfrm>
            <a:off x="2217625" y="4072431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ko-KR" sz="3000">
                <a:latin typeface="Arial"/>
                <a:ea typeface="Arial"/>
                <a:cs typeface="Arial"/>
                <a:sym typeface="Arial"/>
              </a:rPr>
              <a:t>TEAM 6조 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ko-KR" sz="2200">
                <a:latin typeface="Arial"/>
                <a:ea typeface="Arial"/>
                <a:cs typeface="Arial"/>
                <a:sym typeface="Arial"/>
              </a:rPr>
              <a:t>최용성, 하종수, 오세연, 김주호, 송지원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"/>
          <p:cNvPicPr preferRelativeResize="0"/>
          <p:nvPr/>
        </p:nvPicPr>
        <p:blipFill rotWithShape="1">
          <a:blip r:embed="rId3">
            <a:alphaModFix amt="8000"/>
          </a:blip>
          <a:srcRect b="0" l="0" r="0" t="0"/>
          <a:stretch/>
        </p:blipFill>
        <p:spPr>
          <a:xfrm rot="5400000">
            <a:off x="-1080163" y="1207887"/>
            <a:ext cx="6714175" cy="440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0652000" y="3755425"/>
            <a:ext cx="2278799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72575e84f2_0_601"/>
          <p:cNvSpPr/>
          <p:nvPr/>
        </p:nvSpPr>
        <p:spPr>
          <a:xfrm>
            <a:off x="1800225" y="3846300"/>
            <a:ext cx="6334500" cy="2903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5" name="Google Shape;565;g172575e84f2_0_601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566" name="Google Shape;566;g172575e84f2_0_601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lang="ko-KR" sz="3000">
                  <a:solidFill>
                    <a:srgbClr val="434343"/>
                  </a:solidFill>
                </a:rPr>
                <a:t>2</a:t>
              </a:r>
              <a:r>
                <a:rPr b="1" i="0" lang="ko-KR" sz="30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b="1" i="0" lang="ko-KR" sz="29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MLOps</a:t>
              </a:r>
              <a:r>
                <a:rPr b="1" lang="ko-KR" sz="3000">
                  <a:solidFill>
                    <a:srgbClr val="434343"/>
                  </a:solidFill>
                </a:rPr>
                <a:t> - Data Pipeline</a:t>
              </a:r>
              <a:endParaRPr b="1" i="0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7" name="Google Shape;567;g172575e84f2_0_60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8" name="Google Shape;568;g172575e84f2_0_601"/>
          <p:cNvGrpSpPr/>
          <p:nvPr/>
        </p:nvGrpSpPr>
        <p:grpSpPr>
          <a:xfrm>
            <a:off x="4566380" y="1065899"/>
            <a:ext cx="784529" cy="1182659"/>
            <a:chOff x="1255193" y="1018512"/>
            <a:chExt cx="784529" cy="1182659"/>
          </a:xfrm>
        </p:grpSpPr>
        <p:grpSp>
          <p:nvGrpSpPr>
            <p:cNvPr id="569" name="Google Shape;569;g172575e84f2_0_601"/>
            <p:cNvGrpSpPr/>
            <p:nvPr/>
          </p:nvGrpSpPr>
          <p:grpSpPr>
            <a:xfrm>
              <a:off x="1255193" y="1427116"/>
              <a:ext cx="784529" cy="774054"/>
              <a:chOff x="5953621" y="2211180"/>
              <a:chExt cx="1268233" cy="1251300"/>
            </a:xfrm>
          </p:grpSpPr>
          <p:pic>
            <p:nvPicPr>
              <p:cNvPr id="570" name="Google Shape;570;g172575e84f2_0_60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953621" y="2583345"/>
                <a:ext cx="1251300" cy="5253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1" name="Google Shape;571;g172575e84f2_0_601"/>
              <p:cNvSpPr/>
              <p:nvPr/>
            </p:nvSpPr>
            <p:spPr>
              <a:xfrm>
                <a:off x="5970554" y="2211180"/>
                <a:ext cx="1251300" cy="12513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2" name="Google Shape;572;g172575e84f2_0_601"/>
            <p:cNvSpPr txBox="1"/>
            <p:nvPr/>
          </p:nvSpPr>
          <p:spPr>
            <a:xfrm>
              <a:off x="1265853" y="1018512"/>
              <a:ext cx="77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EC2 - Instance</a:t>
              </a:r>
              <a:endParaRPr b="1" sz="800"/>
            </a:p>
          </p:txBody>
        </p:sp>
      </p:grpSp>
      <p:grpSp>
        <p:nvGrpSpPr>
          <p:cNvPr id="573" name="Google Shape;573;g172575e84f2_0_601"/>
          <p:cNvGrpSpPr/>
          <p:nvPr/>
        </p:nvGrpSpPr>
        <p:grpSpPr>
          <a:xfrm>
            <a:off x="4571766" y="5541399"/>
            <a:ext cx="773710" cy="1043005"/>
            <a:chOff x="1522216" y="2164224"/>
            <a:chExt cx="773710" cy="1043005"/>
          </a:xfrm>
        </p:grpSpPr>
        <p:grpSp>
          <p:nvGrpSpPr>
            <p:cNvPr id="574" name="Google Shape;574;g172575e84f2_0_601"/>
            <p:cNvGrpSpPr/>
            <p:nvPr/>
          </p:nvGrpSpPr>
          <p:grpSpPr>
            <a:xfrm>
              <a:off x="1522226" y="2471629"/>
              <a:ext cx="773700" cy="735600"/>
              <a:chOff x="1995501" y="5405341"/>
              <a:chExt cx="773700" cy="735600"/>
            </a:xfrm>
          </p:grpSpPr>
          <p:sp>
            <p:nvSpPr>
              <p:cNvPr id="575" name="Google Shape;575;g172575e84f2_0_601"/>
              <p:cNvSpPr/>
              <p:nvPr/>
            </p:nvSpPr>
            <p:spPr>
              <a:xfrm>
                <a:off x="1995501" y="5405341"/>
                <a:ext cx="773700" cy="7356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pic>
            <p:nvPicPr>
              <p:cNvPr id="576" name="Google Shape;576;g172575e84f2_0_60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05538" y="5633125"/>
                <a:ext cx="753618" cy="2800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77" name="Google Shape;577;g172575e84f2_0_601"/>
            <p:cNvSpPr txBox="1"/>
            <p:nvPr/>
          </p:nvSpPr>
          <p:spPr>
            <a:xfrm>
              <a:off x="1522216" y="2164224"/>
              <a:ext cx="77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Load</a:t>
              </a:r>
              <a:endParaRPr b="1" sz="800"/>
            </a:p>
          </p:txBody>
        </p:sp>
      </p:grpSp>
      <p:grpSp>
        <p:nvGrpSpPr>
          <p:cNvPr id="578" name="Google Shape;578;g172575e84f2_0_601"/>
          <p:cNvGrpSpPr/>
          <p:nvPr/>
        </p:nvGrpSpPr>
        <p:grpSpPr>
          <a:xfrm>
            <a:off x="4571638" y="4226962"/>
            <a:ext cx="773982" cy="1162920"/>
            <a:chOff x="529476" y="3168149"/>
            <a:chExt cx="773982" cy="1162920"/>
          </a:xfrm>
        </p:grpSpPr>
        <p:grpSp>
          <p:nvGrpSpPr>
            <p:cNvPr id="579" name="Google Shape;579;g172575e84f2_0_601"/>
            <p:cNvGrpSpPr/>
            <p:nvPr/>
          </p:nvGrpSpPr>
          <p:grpSpPr>
            <a:xfrm>
              <a:off x="529476" y="3557124"/>
              <a:ext cx="773982" cy="773944"/>
              <a:chOff x="944101" y="3415054"/>
              <a:chExt cx="781800" cy="783900"/>
            </a:xfrm>
          </p:grpSpPr>
          <p:sp>
            <p:nvSpPr>
              <p:cNvPr id="580" name="Google Shape;580;g172575e84f2_0_601"/>
              <p:cNvSpPr/>
              <p:nvPr/>
            </p:nvSpPr>
            <p:spPr>
              <a:xfrm>
                <a:off x="944101" y="3415054"/>
                <a:ext cx="781800" cy="7839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pic>
            <p:nvPicPr>
              <p:cNvPr id="581" name="Google Shape;581;g172575e84f2_0_60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967716" y="3438738"/>
                <a:ext cx="734546" cy="73655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82" name="Google Shape;582;g172575e84f2_0_601"/>
            <p:cNvSpPr txBox="1"/>
            <p:nvPr/>
          </p:nvSpPr>
          <p:spPr>
            <a:xfrm>
              <a:off x="529603" y="3168149"/>
              <a:ext cx="77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ResourceManager</a:t>
              </a:r>
              <a:endParaRPr b="1" sz="800"/>
            </a:p>
          </p:txBody>
        </p:sp>
      </p:grpSp>
      <p:grpSp>
        <p:nvGrpSpPr>
          <p:cNvPr id="583" name="Google Shape;583;g172575e84f2_0_601"/>
          <p:cNvGrpSpPr/>
          <p:nvPr/>
        </p:nvGrpSpPr>
        <p:grpSpPr>
          <a:xfrm>
            <a:off x="2098138" y="4226025"/>
            <a:ext cx="800100" cy="1164785"/>
            <a:chOff x="2358413" y="3244338"/>
            <a:chExt cx="800100" cy="1164785"/>
          </a:xfrm>
        </p:grpSpPr>
        <p:grpSp>
          <p:nvGrpSpPr>
            <p:cNvPr id="584" name="Google Shape;584;g172575e84f2_0_601"/>
            <p:cNvGrpSpPr/>
            <p:nvPr/>
          </p:nvGrpSpPr>
          <p:grpSpPr>
            <a:xfrm>
              <a:off x="2362227" y="3631440"/>
              <a:ext cx="774054" cy="777683"/>
              <a:chOff x="9697475" y="1639925"/>
              <a:chExt cx="1251300" cy="1251300"/>
            </a:xfrm>
          </p:grpSpPr>
          <p:pic>
            <p:nvPicPr>
              <p:cNvPr id="585" name="Google Shape;585;g172575e84f2_0_60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9744999" y="1952974"/>
                <a:ext cx="1156256" cy="625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6" name="Google Shape;586;g172575e84f2_0_601"/>
              <p:cNvSpPr/>
              <p:nvPr/>
            </p:nvSpPr>
            <p:spPr>
              <a:xfrm>
                <a:off x="9697475" y="1639925"/>
                <a:ext cx="1251300" cy="12513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7" name="Google Shape;587;g172575e84f2_0_601"/>
            <p:cNvSpPr txBox="1"/>
            <p:nvPr/>
          </p:nvSpPr>
          <p:spPr>
            <a:xfrm>
              <a:off x="2358413" y="3244338"/>
              <a:ext cx="8001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DFS Coordinate</a:t>
              </a:r>
              <a:endParaRPr b="1" sz="800"/>
            </a:p>
          </p:txBody>
        </p:sp>
      </p:grpSp>
      <p:grpSp>
        <p:nvGrpSpPr>
          <p:cNvPr id="588" name="Google Shape;588;g172575e84f2_0_601"/>
          <p:cNvGrpSpPr/>
          <p:nvPr/>
        </p:nvGrpSpPr>
        <p:grpSpPr>
          <a:xfrm>
            <a:off x="6896803" y="1359450"/>
            <a:ext cx="773710" cy="1022154"/>
            <a:chOff x="4678991" y="5168400"/>
            <a:chExt cx="773710" cy="1022154"/>
          </a:xfrm>
        </p:grpSpPr>
        <p:grpSp>
          <p:nvGrpSpPr>
            <p:cNvPr id="589" name="Google Shape;589;g172575e84f2_0_601"/>
            <p:cNvGrpSpPr/>
            <p:nvPr/>
          </p:nvGrpSpPr>
          <p:grpSpPr>
            <a:xfrm>
              <a:off x="4679000" y="5454954"/>
              <a:ext cx="773701" cy="735600"/>
              <a:chOff x="1130350" y="4931779"/>
              <a:chExt cx="773701" cy="735600"/>
            </a:xfrm>
          </p:grpSpPr>
          <p:pic>
            <p:nvPicPr>
              <p:cNvPr id="590" name="Google Shape;590;g172575e84f2_0_60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130350" y="5135935"/>
                <a:ext cx="773700" cy="3272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1" name="Google Shape;591;g172575e84f2_0_601"/>
              <p:cNvSpPr/>
              <p:nvPr/>
            </p:nvSpPr>
            <p:spPr>
              <a:xfrm>
                <a:off x="1130351" y="4931779"/>
                <a:ext cx="773700" cy="7356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</p:grpSp>
        <p:sp>
          <p:nvSpPr>
            <p:cNvPr id="592" name="Google Shape;592;g172575e84f2_0_601"/>
            <p:cNvSpPr txBox="1"/>
            <p:nvPr/>
          </p:nvSpPr>
          <p:spPr>
            <a:xfrm>
              <a:off x="4678991" y="5168400"/>
              <a:ext cx="77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Monitoring</a:t>
              </a:r>
              <a:endParaRPr b="1" sz="800"/>
            </a:p>
          </p:txBody>
        </p:sp>
      </p:grpSp>
      <p:cxnSp>
        <p:nvCxnSpPr>
          <p:cNvPr id="593" name="Google Shape;593;g172575e84f2_0_601"/>
          <p:cNvCxnSpPr/>
          <p:nvPr/>
        </p:nvCxnSpPr>
        <p:spPr>
          <a:xfrm>
            <a:off x="4956066" y="2233400"/>
            <a:ext cx="5100" cy="4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4" name="Google Shape;594;g172575e84f2_0_601"/>
          <p:cNvSpPr/>
          <p:nvPr/>
        </p:nvSpPr>
        <p:spPr>
          <a:xfrm>
            <a:off x="5585913" y="2642600"/>
            <a:ext cx="1557900" cy="3034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5" name="Google Shape;595;g172575e84f2_0_601"/>
          <p:cNvGrpSpPr/>
          <p:nvPr/>
        </p:nvGrpSpPr>
        <p:grpSpPr>
          <a:xfrm>
            <a:off x="5964853" y="4261462"/>
            <a:ext cx="800023" cy="1164786"/>
            <a:chOff x="1367803" y="3244349"/>
            <a:chExt cx="800023" cy="1164786"/>
          </a:xfrm>
        </p:grpSpPr>
        <p:grpSp>
          <p:nvGrpSpPr>
            <p:cNvPr id="596" name="Google Shape;596;g172575e84f2_0_601"/>
            <p:cNvGrpSpPr/>
            <p:nvPr/>
          </p:nvGrpSpPr>
          <p:grpSpPr>
            <a:xfrm>
              <a:off x="1393772" y="3631452"/>
              <a:ext cx="774054" cy="777683"/>
              <a:chOff x="768638" y="1750238"/>
              <a:chExt cx="1251300" cy="1251300"/>
            </a:xfrm>
          </p:grpSpPr>
          <p:pic>
            <p:nvPicPr>
              <p:cNvPr id="597" name="Google Shape;597;g172575e84f2_0_60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847250" y="1883551"/>
                <a:ext cx="1094100" cy="9846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8" name="Google Shape;598;g172575e84f2_0_601"/>
              <p:cNvSpPr/>
              <p:nvPr/>
            </p:nvSpPr>
            <p:spPr>
              <a:xfrm>
                <a:off x="768638" y="1750238"/>
                <a:ext cx="1251300" cy="12513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9" name="Google Shape;599;g172575e84f2_0_601"/>
            <p:cNvSpPr txBox="1"/>
            <p:nvPr/>
          </p:nvSpPr>
          <p:spPr>
            <a:xfrm>
              <a:off x="1367803" y="3244349"/>
              <a:ext cx="77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SQL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DataLake</a:t>
              </a:r>
              <a:endParaRPr b="1" sz="800"/>
            </a:p>
          </p:txBody>
        </p:sp>
      </p:grpSp>
      <p:grpSp>
        <p:nvGrpSpPr>
          <p:cNvPr id="600" name="Google Shape;600;g172575e84f2_0_601"/>
          <p:cNvGrpSpPr/>
          <p:nvPr/>
        </p:nvGrpSpPr>
        <p:grpSpPr>
          <a:xfrm>
            <a:off x="7495591" y="2651163"/>
            <a:ext cx="778774" cy="1044941"/>
            <a:chOff x="1522191" y="4410000"/>
            <a:chExt cx="778774" cy="1044941"/>
          </a:xfrm>
        </p:grpSpPr>
        <p:grpSp>
          <p:nvGrpSpPr>
            <p:cNvPr id="601" name="Google Shape;601;g172575e84f2_0_601"/>
            <p:cNvGrpSpPr/>
            <p:nvPr/>
          </p:nvGrpSpPr>
          <p:grpSpPr>
            <a:xfrm>
              <a:off x="1525281" y="4680942"/>
              <a:ext cx="775684" cy="773998"/>
              <a:chOff x="1841737" y="3537204"/>
              <a:chExt cx="900283" cy="735600"/>
            </a:xfrm>
          </p:grpSpPr>
          <p:pic>
            <p:nvPicPr>
              <p:cNvPr id="602" name="Google Shape;602;g172575e84f2_0_601"/>
              <p:cNvPicPr preferRelativeResize="0"/>
              <p:nvPr/>
            </p:nvPicPr>
            <p:blipFill rotWithShape="1">
              <a:blip r:embed="rId10">
                <a:alphaModFix/>
              </a:blip>
              <a:srcRect b="32861" l="13532" r="15841" t="17862"/>
              <a:stretch/>
            </p:blipFill>
            <p:spPr>
              <a:xfrm>
                <a:off x="1841737" y="3669688"/>
                <a:ext cx="898325" cy="47061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3" name="Google Shape;603;g172575e84f2_0_601"/>
              <p:cNvSpPr/>
              <p:nvPr/>
            </p:nvSpPr>
            <p:spPr>
              <a:xfrm>
                <a:off x="1843820" y="3537204"/>
                <a:ext cx="898200" cy="7356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</p:grpSp>
        <p:sp>
          <p:nvSpPr>
            <p:cNvPr id="604" name="Google Shape;604;g172575e84f2_0_601"/>
            <p:cNvSpPr txBox="1"/>
            <p:nvPr/>
          </p:nvSpPr>
          <p:spPr>
            <a:xfrm>
              <a:off x="1522191" y="4410000"/>
              <a:ext cx="77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PySpark</a:t>
              </a:r>
              <a:endParaRPr b="1" sz="800"/>
            </a:p>
          </p:txBody>
        </p:sp>
      </p:grpSp>
      <p:grpSp>
        <p:nvGrpSpPr>
          <p:cNvPr id="605" name="Google Shape;605;g172575e84f2_0_601"/>
          <p:cNvGrpSpPr/>
          <p:nvPr/>
        </p:nvGrpSpPr>
        <p:grpSpPr>
          <a:xfrm>
            <a:off x="5975537" y="2642600"/>
            <a:ext cx="778652" cy="1062075"/>
            <a:chOff x="3998312" y="4040700"/>
            <a:chExt cx="778652" cy="1062075"/>
          </a:xfrm>
        </p:grpSpPr>
        <p:grpSp>
          <p:nvGrpSpPr>
            <p:cNvPr id="606" name="Google Shape;606;g172575e84f2_0_601"/>
            <p:cNvGrpSpPr/>
            <p:nvPr/>
          </p:nvGrpSpPr>
          <p:grpSpPr>
            <a:xfrm>
              <a:off x="3998312" y="4331223"/>
              <a:ext cx="778652" cy="771552"/>
              <a:chOff x="7516563" y="1064450"/>
              <a:chExt cx="1267957" cy="1251300"/>
            </a:xfrm>
          </p:grpSpPr>
          <p:pic>
            <p:nvPicPr>
              <p:cNvPr id="607" name="Google Shape;607;g172575e84f2_0_601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7516563" y="1373113"/>
                <a:ext cx="1267957" cy="6339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8" name="Google Shape;608;g172575e84f2_0_601"/>
              <p:cNvSpPr/>
              <p:nvPr/>
            </p:nvSpPr>
            <p:spPr>
              <a:xfrm>
                <a:off x="7524888" y="1064450"/>
                <a:ext cx="1251300" cy="12513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9" name="Google Shape;609;g172575e84f2_0_601"/>
            <p:cNvSpPr txBox="1"/>
            <p:nvPr/>
          </p:nvSpPr>
          <p:spPr>
            <a:xfrm>
              <a:off x="4000791" y="4040700"/>
              <a:ext cx="77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ETL</a:t>
              </a:r>
              <a:endParaRPr b="1" sz="800"/>
            </a:p>
          </p:txBody>
        </p:sp>
      </p:grpSp>
      <p:cxnSp>
        <p:nvCxnSpPr>
          <p:cNvPr id="610" name="Google Shape;610;g172575e84f2_0_601"/>
          <p:cNvCxnSpPr/>
          <p:nvPr/>
        </p:nvCxnSpPr>
        <p:spPr>
          <a:xfrm flipH="1">
            <a:off x="6360953" y="3693488"/>
            <a:ext cx="7800" cy="6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11" name="Google Shape;611;g172575e84f2_0_601"/>
          <p:cNvCxnSpPr/>
          <p:nvPr/>
        </p:nvCxnSpPr>
        <p:spPr>
          <a:xfrm>
            <a:off x="6764897" y="3352326"/>
            <a:ext cx="7200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12" name="Google Shape;612;g172575e84f2_0_601"/>
          <p:cNvCxnSpPr/>
          <p:nvPr/>
        </p:nvCxnSpPr>
        <p:spPr>
          <a:xfrm flipH="1" rot="10800000">
            <a:off x="2898250" y="4955475"/>
            <a:ext cx="1627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13" name="Google Shape;613;g172575e84f2_0_601"/>
          <p:cNvCxnSpPr/>
          <p:nvPr/>
        </p:nvCxnSpPr>
        <p:spPr>
          <a:xfrm flipH="1" rot="10800000">
            <a:off x="5382372" y="4955476"/>
            <a:ext cx="5400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614" name="Google Shape;614;g172575e84f2_0_601"/>
          <p:cNvGrpSpPr/>
          <p:nvPr/>
        </p:nvGrpSpPr>
        <p:grpSpPr>
          <a:xfrm>
            <a:off x="4571801" y="2566394"/>
            <a:ext cx="773700" cy="1150510"/>
            <a:chOff x="1919251" y="2724344"/>
            <a:chExt cx="773700" cy="1150510"/>
          </a:xfrm>
        </p:grpSpPr>
        <p:sp>
          <p:nvSpPr>
            <p:cNvPr id="615" name="Google Shape;615;g172575e84f2_0_601"/>
            <p:cNvSpPr/>
            <p:nvPr/>
          </p:nvSpPr>
          <p:spPr>
            <a:xfrm>
              <a:off x="1919251" y="3139254"/>
              <a:ext cx="773700" cy="735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616" name="Google Shape;616;g172575e84f2_0_60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032634" y="3323172"/>
              <a:ext cx="515416" cy="3678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7" name="Google Shape;617;g172575e84f2_0_601"/>
            <p:cNvSpPr txBox="1"/>
            <p:nvPr/>
          </p:nvSpPr>
          <p:spPr>
            <a:xfrm>
              <a:off x="1919251" y="2724344"/>
              <a:ext cx="77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Hadoop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System</a:t>
              </a:r>
              <a:endParaRPr b="1" sz="800"/>
            </a:p>
          </p:txBody>
        </p:sp>
      </p:grpSp>
      <p:grpSp>
        <p:nvGrpSpPr>
          <p:cNvPr id="618" name="Google Shape;618;g172575e84f2_0_601"/>
          <p:cNvGrpSpPr/>
          <p:nvPr/>
        </p:nvGrpSpPr>
        <p:grpSpPr>
          <a:xfrm>
            <a:off x="9334250" y="2566407"/>
            <a:ext cx="1920215" cy="2742770"/>
            <a:chOff x="9808800" y="2947132"/>
            <a:chExt cx="1920215" cy="2742770"/>
          </a:xfrm>
        </p:grpSpPr>
        <p:cxnSp>
          <p:nvCxnSpPr>
            <p:cNvPr id="619" name="Google Shape;619;g172575e84f2_0_601"/>
            <p:cNvCxnSpPr/>
            <p:nvPr/>
          </p:nvCxnSpPr>
          <p:spPr>
            <a:xfrm>
              <a:off x="10595301" y="3745129"/>
              <a:ext cx="3600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620" name="Google Shape;620;g172575e84f2_0_601"/>
            <p:cNvGrpSpPr/>
            <p:nvPr/>
          </p:nvGrpSpPr>
          <p:grpSpPr>
            <a:xfrm>
              <a:off x="10955302" y="3039249"/>
              <a:ext cx="773713" cy="1108993"/>
              <a:chOff x="4394302" y="2765874"/>
              <a:chExt cx="773713" cy="1108993"/>
            </a:xfrm>
          </p:grpSpPr>
          <p:sp>
            <p:nvSpPr>
              <p:cNvPr id="621" name="Google Shape;621;g172575e84f2_0_601"/>
              <p:cNvSpPr/>
              <p:nvPr/>
            </p:nvSpPr>
            <p:spPr>
              <a:xfrm>
                <a:off x="4394302" y="3139267"/>
                <a:ext cx="773700" cy="7356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pic>
            <p:nvPicPr>
              <p:cNvPr id="622" name="Google Shape;622;g172575e84f2_0_601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4618551" y="3323185"/>
                <a:ext cx="324980" cy="3678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3" name="Google Shape;623;g172575e84f2_0_601"/>
              <p:cNvSpPr txBox="1"/>
              <p:nvPr/>
            </p:nvSpPr>
            <p:spPr>
              <a:xfrm>
                <a:off x="4394316" y="2765874"/>
                <a:ext cx="7737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800"/>
                  <a:t>Metadata Store</a:t>
                </a:r>
                <a:endParaRPr b="1" sz="800"/>
              </a:p>
            </p:txBody>
          </p:sp>
        </p:grpSp>
        <p:grpSp>
          <p:nvGrpSpPr>
            <p:cNvPr id="624" name="Google Shape;624;g172575e84f2_0_601"/>
            <p:cNvGrpSpPr/>
            <p:nvPr/>
          </p:nvGrpSpPr>
          <p:grpSpPr>
            <a:xfrm>
              <a:off x="9815195" y="2947132"/>
              <a:ext cx="773700" cy="1123732"/>
              <a:chOff x="3156770" y="2755094"/>
              <a:chExt cx="773700" cy="1123732"/>
            </a:xfrm>
          </p:grpSpPr>
          <p:sp>
            <p:nvSpPr>
              <p:cNvPr id="625" name="Google Shape;625;g172575e84f2_0_601"/>
              <p:cNvSpPr/>
              <p:nvPr/>
            </p:nvSpPr>
            <p:spPr>
              <a:xfrm>
                <a:off x="3156770" y="3143226"/>
                <a:ext cx="773700" cy="7356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pic>
            <p:nvPicPr>
              <p:cNvPr id="626" name="Google Shape;626;g172575e84f2_0_601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3249598" y="3323185"/>
                <a:ext cx="587827" cy="3678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7" name="Google Shape;627;g172575e84f2_0_601"/>
              <p:cNvSpPr txBox="1"/>
              <p:nvPr/>
            </p:nvSpPr>
            <p:spPr>
              <a:xfrm>
                <a:off x="3156770" y="2755094"/>
                <a:ext cx="7737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00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800"/>
                  <a:t>Version Control</a:t>
                </a:r>
                <a:endParaRPr b="1" sz="800"/>
              </a:p>
            </p:txBody>
          </p:sp>
        </p:grpSp>
        <p:grpSp>
          <p:nvGrpSpPr>
            <p:cNvPr id="628" name="Google Shape;628;g172575e84f2_0_601"/>
            <p:cNvGrpSpPr/>
            <p:nvPr/>
          </p:nvGrpSpPr>
          <p:grpSpPr>
            <a:xfrm>
              <a:off x="9808800" y="4666542"/>
              <a:ext cx="786501" cy="1023360"/>
              <a:chOff x="7410600" y="5594130"/>
              <a:chExt cx="786501" cy="1023360"/>
            </a:xfrm>
          </p:grpSpPr>
          <p:sp>
            <p:nvSpPr>
              <p:cNvPr id="629" name="Google Shape;629;g172575e84f2_0_601"/>
              <p:cNvSpPr/>
              <p:nvPr/>
            </p:nvSpPr>
            <p:spPr>
              <a:xfrm>
                <a:off x="7423401" y="5881890"/>
                <a:ext cx="773700" cy="7356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pic>
            <p:nvPicPr>
              <p:cNvPr id="630" name="Google Shape;630;g172575e84f2_0_601"/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7576185" y="6036615"/>
                <a:ext cx="442546" cy="4263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1" name="Google Shape;631;g172575e84f2_0_601"/>
              <p:cNvSpPr txBox="1"/>
              <p:nvPr/>
            </p:nvSpPr>
            <p:spPr>
              <a:xfrm>
                <a:off x="7410600" y="5594130"/>
                <a:ext cx="7737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800"/>
                  <a:t>github</a:t>
                </a:r>
                <a:endParaRPr b="1" sz="800"/>
              </a:p>
            </p:txBody>
          </p:sp>
        </p:grpSp>
        <p:cxnSp>
          <p:nvCxnSpPr>
            <p:cNvPr id="632" name="Google Shape;632;g172575e84f2_0_601"/>
            <p:cNvCxnSpPr/>
            <p:nvPr/>
          </p:nvCxnSpPr>
          <p:spPr>
            <a:xfrm>
              <a:off x="10202059" y="4148248"/>
              <a:ext cx="0" cy="52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633" name="Google Shape;633;g172575e84f2_0_601"/>
          <p:cNvCxnSpPr/>
          <p:nvPr/>
        </p:nvCxnSpPr>
        <p:spPr>
          <a:xfrm>
            <a:off x="4956091" y="3717813"/>
            <a:ext cx="3900" cy="5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4" name="Google Shape;634;g172575e84f2_0_601"/>
          <p:cNvCxnSpPr/>
          <p:nvPr/>
        </p:nvCxnSpPr>
        <p:spPr>
          <a:xfrm>
            <a:off x="4956066" y="5389863"/>
            <a:ext cx="5100" cy="2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35" name="Google Shape;635;g172575e84f2_0_601"/>
          <p:cNvGrpSpPr/>
          <p:nvPr/>
        </p:nvGrpSpPr>
        <p:grpSpPr>
          <a:xfrm>
            <a:off x="313870" y="5430107"/>
            <a:ext cx="773700" cy="1123732"/>
            <a:chOff x="8369295" y="1476257"/>
            <a:chExt cx="773700" cy="1123732"/>
          </a:xfrm>
        </p:grpSpPr>
        <p:pic>
          <p:nvPicPr>
            <p:cNvPr id="636" name="Google Shape;636;g172575e84f2_0_601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371863" y="2013800"/>
              <a:ext cx="768584" cy="387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7" name="Google Shape;637;g172575e84f2_0_601"/>
            <p:cNvGrpSpPr/>
            <p:nvPr/>
          </p:nvGrpSpPr>
          <p:grpSpPr>
            <a:xfrm>
              <a:off x="8369295" y="1476257"/>
              <a:ext cx="773700" cy="1123732"/>
              <a:chOff x="3156770" y="2755094"/>
              <a:chExt cx="773700" cy="1123732"/>
            </a:xfrm>
          </p:grpSpPr>
          <p:sp>
            <p:nvSpPr>
              <p:cNvPr id="638" name="Google Shape;638;g172575e84f2_0_601"/>
              <p:cNvSpPr/>
              <p:nvPr/>
            </p:nvSpPr>
            <p:spPr>
              <a:xfrm>
                <a:off x="3156770" y="3143226"/>
                <a:ext cx="773700" cy="7356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sp>
            <p:nvSpPr>
              <p:cNvPr id="639" name="Google Shape;639;g172575e84f2_0_601"/>
              <p:cNvSpPr txBox="1"/>
              <p:nvPr/>
            </p:nvSpPr>
            <p:spPr>
              <a:xfrm>
                <a:off x="3156770" y="2755094"/>
                <a:ext cx="7737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00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800"/>
                  <a:t>NYC Data</a:t>
                </a:r>
                <a:endParaRPr b="1" sz="800"/>
              </a:p>
            </p:txBody>
          </p:sp>
        </p:grpSp>
      </p:grpSp>
      <p:cxnSp>
        <p:nvCxnSpPr>
          <p:cNvPr id="640" name="Google Shape;640;g172575e84f2_0_601"/>
          <p:cNvCxnSpPr>
            <a:endCxn id="576" idx="1"/>
          </p:cNvCxnSpPr>
          <p:nvPr/>
        </p:nvCxnSpPr>
        <p:spPr>
          <a:xfrm>
            <a:off x="1230213" y="6200095"/>
            <a:ext cx="3351600" cy="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1" name="Google Shape;641;g172575e84f2_0_601"/>
          <p:cNvCxnSpPr/>
          <p:nvPr/>
        </p:nvCxnSpPr>
        <p:spPr>
          <a:xfrm flipH="1" rot="10800000">
            <a:off x="8293173" y="3318117"/>
            <a:ext cx="993600" cy="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2" name="Google Shape;642;g172575e84f2_0_601"/>
          <p:cNvSpPr/>
          <p:nvPr/>
        </p:nvSpPr>
        <p:spPr>
          <a:xfrm>
            <a:off x="241000" y="5088100"/>
            <a:ext cx="342000" cy="3420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1</a:t>
            </a:r>
            <a:endParaRPr b="1"/>
          </a:p>
        </p:txBody>
      </p:sp>
      <p:sp>
        <p:nvSpPr>
          <p:cNvPr id="643" name="Google Shape;643;g172575e84f2_0_601"/>
          <p:cNvSpPr/>
          <p:nvPr/>
        </p:nvSpPr>
        <p:spPr>
          <a:xfrm>
            <a:off x="4093000" y="5820975"/>
            <a:ext cx="342000" cy="3420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2</a:t>
            </a:r>
            <a:endParaRPr b="1"/>
          </a:p>
        </p:txBody>
      </p:sp>
      <p:cxnSp>
        <p:nvCxnSpPr>
          <p:cNvPr id="644" name="Google Shape;644;g172575e84f2_0_601"/>
          <p:cNvCxnSpPr>
            <a:stCxn id="576" idx="3"/>
            <a:endCxn id="598" idx="2"/>
          </p:cNvCxnSpPr>
          <p:nvPr/>
        </p:nvCxnSpPr>
        <p:spPr>
          <a:xfrm flipH="1" rot="10800000">
            <a:off x="5335431" y="5426395"/>
            <a:ext cx="1042500" cy="790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5" name="Google Shape;645;g172575e84f2_0_601"/>
          <p:cNvSpPr/>
          <p:nvPr/>
        </p:nvSpPr>
        <p:spPr>
          <a:xfrm>
            <a:off x="6554800" y="3988850"/>
            <a:ext cx="342000" cy="3420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3</a:t>
            </a:r>
            <a:endParaRPr b="1"/>
          </a:p>
        </p:txBody>
      </p:sp>
      <p:cxnSp>
        <p:nvCxnSpPr>
          <p:cNvPr id="646" name="Google Shape;646;g172575e84f2_0_601"/>
          <p:cNvCxnSpPr>
            <a:stCxn id="639" idx="0"/>
            <a:endCxn id="571" idx="1"/>
          </p:cNvCxnSpPr>
          <p:nvPr/>
        </p:nvCxnSpPr>
        <p:spPr>
          <a:xfrm rot="-5400000">
            <a:off x="854470" y="1707857"/>
            <a:ext cx="3568500" cy="3876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7" name="Google Shape;647;g172575e84f2_0_601"/>
          <p:cNvSpPr/>
          <p:nvPr/>
        </p:nvSpPr>
        <p:spPr>
          <a:xfrm>
            <a:off x="8591000" y="3474850"/>
            <a:ext cx="342000" cy="3420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4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" name="Google Shape;652;g172575e84f2_0_11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653" name="Google Shape;653;g172575e84f2_0_11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lang="ko-KR" sz="3000">
                  <a:solidFill>
                    <a:srgbClr val="434343"/>
                  </a:solidFill>
                </a:rPr>
                <a:t>2</a:t>
              </a:r>
              <a:r>
                <a:rPr b="1" i="0" lang="ko-KR" sz="30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. MLOps</a:t>
              </a:r>
              <a:r>
                <a:rPr b="1" lang="ko-KR" sz="3000">
                  <a:solidFill>
                    <a:srgbClr val="434343"/>
                  </a:solidFill>
                </a:rPr>
                <a:t> - Data Pipeline</a:t>
              </a:r>
              <a:endParaRPr b="1" i="0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54" name="Google Shape;654;g172575e84f2_0_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5" name="Google Shape;655;g172575e84f2_0_11" title="노드 포맷 후 클러스터 실행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1999" y="1382400"/>
            <a:ext cx="9349200" cy="52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g172575e84f2_0_11"/>
          <p:cNvSpPr txBox="1"/>
          <p:nvPr/>
        </p:nvSpPr>
        <p:spPr>
          <a:xfrm>
            <a:off x="911650" y="925825"/>
            <a:ext cx="43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노드 포맷 후 클러스터 실행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g172575e84f2_0_0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662" name="Google Shape;662;g172575e84f2_0_0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lang="ko-KR" sz="3000">
                  <a:solidFill>
                    <a:srgbClr val="434343"/>
                  </a:solidFill>
                </a:rPr>
                <a:t>2</a:t>
              </a:r>
              <a:r>
                <a:rPr b="1" i="0" lang="ko-KR" sz="30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. MLOps </a:t>
              </a:r>
              <a:r>
                <a:rPr b="1" lang="ko-KR" sz="3000">
                  <a:solidFill>
                    <a:srgbClr val="434343"/>
                  </a:solidFill>
                </a:rPr>
                <a:t>- Data Pipeline</a:t>
              </a:r>
              <a:endParaRPr b="1" i="0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63" name="Google Shape;663;g172575e84f2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64" name="Google Shape;664;g172575e84f2_0_0" title="hdfs에 rawdata 적재 후 pyspark로 전처리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2325" y="1381725"/>
            <a:ext cx="9348552" cy="52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g172575e84f2_0_0"/>
          <p:cNvSpPr txBox="1"/>
          <p:nvPr/>
        </p:nvSpPr>
        <p:spPr>
          <a:xfrm>
            <a:off x="911650" y="925825"/>
            <a:ext cx="43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hdfs에 rawdata 적재 후 pyspark로 전처리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g172575e84f2_0_698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671" name="Google Shape;671;g172575e84f2_0_698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lang="ko-KR" sz="3000">
                  <a:solidFill>
                    <a:srgbClr val="434343"/>
                  </a:solidFill>
                </a:rPr>
                <a:t>2</a:t>
              </a:r>
              <a:r>
                <a:rPr b="1" i="0" lang="ko-KR" sz="30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. MLOps </a:t>
              </a:r>
              <a:r>
                <a:rPr b="1" lang="ko-KR" sz="3000">
                  <a:solidFill>
                    <a:srgbClr val="434343"/>
                  </a:solidFill>
                </a:rPr>
                <a:t>- Data Pipeline</a:t>
              </a:r>
              <a:endParaRPr b="1" i="0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2" name="Google Shape;672;g172575e84f2_0_6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3" name="Google Shape;673;g172575e84f2_0_698"/>
          <p:cNvSpPr txBox="1"/>
          <p:nvPr/>
        </p:nvSpPr>
        <p:spPr>
          <a:xfrm>
            <a:off x="387050" y="762000"/>
            <a:ext cx="1116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Trouble Shooting - </a:t>
            </a:r>
            <a:r>
              <a:rPr lang="ko-KR" sz="900" u="sng">
                <a:solidFill>
                  <a:schemeClr val="hlink"/>
                </a:solidFill>
                <a:hlinkClick r:id="rId4"/>
              </a:rPr>
              <a:t>https://www.notion.so/syoh5188/TroubleShooting-TIL-bbd404f054344d268ebddd67b67d355d#5aa6db689ea9444bb3b4782d8226d653</a:t>
            </a:r>
            <a:endParaRPr sz="900"/>
          </a:p>
        </p:txBody>
      </p:sp>
      <p:pic>
        <p:nvPicPr>
          <p:cNvPr id="674" name="Google Shape;674;g172575e84f2_0_6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0063" y="1254600"/>
            <a:ext cx="3539822" cy="529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724901db24_0_0"/>
          <p:cNvSpPr txBox="1"/>
          <p:nvPr/>
        </p:nvSpPr>
        <p:spPr>
          <a:xfrm>
            <a:off x="5554600" y="6154250"/>
            <a:ext cx="138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MLOps level 2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80" name="Google Shape;680;g1724901db24_0_0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681" name="Google Shape;681;g1724901db24_0_0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ko-KR" sz="30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3. </a:t>
              </a:r>
              <a:r>
                <a:rPr b="1" i="0" lang="ko-KR" sz="29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MLOps</a:t>
              </a:r>
              <a:endParaRPr b="1" i="0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2" name="Google Shape;682;g1724901db24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3" name="Google Shape;683;g1724901db24_0_0"/>
          <p:cNvSpPr txBox="1"/>
          <p:nvPr/>
        </p:nvSpPr>
        <p:spPr>
          <a:xfrm>
            <a:off x="5554588" y="6154250"/>
            <a:ext cx="138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MLOps level 1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4" name="Google Shape;684;g1724901db2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950" y="1963253"/>
            <a:ext cx="9024100" cy="3346801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g1724901db24_0_0"/>
          <p:cNvSpPr txBox="1"/>
          <p:nvPr/>
        </p:nvSpPr>
        <p:spPr>
          <a:xfrm>
            <a:off x="5554600" y="6154250"/>
            <a:ext cx="138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MLOps level 0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6" name="Google Shape;686;g1724901db24_0_0"/>
          <p:cNvSpPr txBox="1"/>
          <p:nvPr/>
        </p:nvSpPr>
        <p:spPr>
          <a:xfrm>
            <a:off x="911650" y="1002025"/>
            <a:ext cx="207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MLOps 수준 정의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7" name="Google Shape;687;g1724901db24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9625" y="1402250"/>
            <a:ext cx="6432800" cy="446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g1724901db24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9625" y="1402225"/>
            <a:ext cx="6432796" cy="44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g1724901db24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4800" y="1512863"/>
            <a:ext cx="6432800" cy="4247574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g1724901db24_0_0"/>
          <p:cNvSpPr txBox="1"/>
          <p:nvPr/>
        </p:nvSpPr>
        <p:spPr>
          <a:xfrm>
            <a:off x="4795800" y="790738"/>
            <a:ext cx="260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Malgun Gothic"/>
                <a:ea typeface="Malgun Gothic"/>
                <a:cs typeface="Malgun Gothic"/>
                <a:sym typeface="Malgun Gothic"/>
              </a:rPr>
              <a:t>프로젝트 목표 수준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1" name="Google Shape;691;g1724901db24_0_0"/>
          <p:cNvSpPr/>
          <p:nvPr/>
        </p:nvSpPr>
        <p:spPr>
          <a:xfrm>
            <a:off x="2592150" y="1455450"/>
            <a:ext cx="7008900" cy="4526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1724901db24_0_0"/>
          <p:cNvSpPr txBox="1"/>
          <p:nvPr/>
        </p:nvSpPr>
        <p:spPr>
          <a:xfrm>
            <a:off x="1474375" y="2274775"/>
            <a:ext cx="48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3" name="Google Shape;693;g1724901db24_0_0"/>
          <p:cNvSpPr txBox="1"/>
          <p:nvPr/>
        </p:nvSpPr>
        <p:spPr>
          <a:xfrm>
            <a:off x="2989450" y="1966550"/>
            <a:ext cx="657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Malgun Gothic"/>
                <a:ea typeface="Malgun Gothic"/>
                <a:cs typeface="Malgun Gothic"/>
                <a:sym typeface="Malgun Gothic"/>
              </a:rPr>
              <a:t>MLOps에서 중요한 것</a:t>
            </a:r>
            <a:endParaRPr b="1" sz="2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AutoNum type="arabicPeriod"/>
            </a:pPr>
            <a:r>
              <a:rPr lang="ko-KR" sz="2000">
                <a:latin typeface="Malgun Gothic"/>
                <a:ea typeface="Malgun Gothic"/>
                <a:cs typeface="Malgun Gothic"/>
                <a:sym typeface="Malgun Gothic"/>
              </a:rPr>
              <a:t>ML 파이프라인 CI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AutoNum type="arabicPeriod"/>
            </a:pPr>
            <a:r>
              <a:rPr lang="ko-KR" sz="2000">
                <a:latin typeface="Malgun Gothic"/>
                <a:ea typeface="Malgun Gothic"/>
                <a:cs typeface="Malgun Gothic"/>
                <a:sym typeface="Malgun Gothic"/>
              </a:rPr>
              <a:t>ML 파이프라인 CD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AutoNum type="arabicPeriod"/>
            </a:pPr>
            <a:r>
              <a:rPr lang="ko-KR" sz="2000">
                <a:latin typeface="Malgun Gothic"/>
                <a:ea typeface="Malgun Gothic"/>
                <a:cs typeface="Malgun Gothic"/>
                <a:sym typeface="Malgun Gothic"/>
              </a:rPr>
              <a:t>ML 모델 CD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Malgun Gothic"/>
                <a:ea typeface="Malgun Gothic"/>
                <a:cs typeface="Malgun Gothic"/>
                <a:sym typeface="Malgun Gothic"/>
              </a:rPr>
              <a:t>이를 위해선 Data, Model 그리고 Code가 추적관리 가능해야한다.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8" name="Google Shape;698;g1724901db24_0_18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699" name="Google Shape;699;g1724901db24_0_18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ko-KR" sz="30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3. </a:t>
              </a:r>
              <a:r>
                <a:rPr b="1" i="0" lang="ko-KR" sz="29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MLOps</a:t>
              </a:r>
              <a:endParaRPr b="1" i="0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0" name="Google Shape;700;g1724901db24_0_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1" name="Google Shape;701;g1724901db24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775" y="1705225"/>
            <a:ext cx="7387649" cy="39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g1724901db24_0_18"/>
          <p:cNvSpPr/>
          <p:nvPr/>
        </p:nvSpPr>
        <p:spPr>
          <a:xfrm>
            <a:off x="3417675" y="3696825"/>
            <a:ext cx="1184400" cy="1018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1724901db24_0_18"/>
          <p:cNvSpPr/>
          <p:nvPr/>
        </p:nvSpPr>
        <p:spPr>
          <a:xfrm>
            <a:off x="6026450" y="3696825"/>
            <a:ext cx="2415300" cy="1018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8" name="Google Shape;708;g1724901db24_0_27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709" name="Google Shape;709;g1724901db24_0_27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ko-KR" sz="30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3. </a:t>
              </a:r>
              <a:r>
                <a:rPr b="1" i="0" lang="ko-KR" sz="29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MLOps</a:t>
              </a:r>
              <a:endParaRPr b="1" i="0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0" name="Google Shape;710;g1724901db24_0_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1" name="Google Shape;711;g1724901db24_0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0413" y="1837525"/>
            <a:ext cx="6217425" cy="4035951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g1724901db24_0_27"/>
          <p:cNvSpPr txBox="1"/>
          <p:nvPr/>
        </p:nvSpPr>
        <p:spPr>
          <a:xfrm>
            <a:off x="753200" y="923463"/>
            <a:ext cx="223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- 중간 발표 아키텍처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3" name="Google Shape;713;g1724901db24_0_27"/>
          <p:cNvCxnSpPr/>
          <p:nvPr/>
        </p:nvCxnSpPr>
        <p:spPr>
          <a:xfrm flipH="1" rot="10800000">
            <a:off x="4971675" y="2371025"/>
            <a:ext cx="336900" cy="5307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4" name="Google Shape;714;g1724901db24_0_27"/>
          <p:cNvCxnSpPr/>
          <p:nvPr/>
        </p:nvCxnSpPr>
        <p:spPr>
          <a:xfrm flipH="1" rot="10800000">
            <a:off x="5039100" y="4600900"/>
            <a:ext cx="336900" cy="5307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5" name="Google Shape;715;g1724901db24_0_27"/>
          <p:cNvSpPr txBox="1"/>
          <p:nvPr/>
        </p:nvSpPr>
        <p:spPr>
          <a:xfrm>
            <a:off x="9478200" y="3175113"/>
            <a:ext cx="191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Jenkins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- 추가적인 리소스 소모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6" name="Google Shape;716;g1724901db24_0_27"/>
          <p:cNvSpPr txBox="1"/>
          <p:nvPr/>
        </p:nvSpPr>
        <p:spPr>
          <a:xfrm>
            <a:off x="9478200" y="4031975"/>
            <a:ext cx="223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Argo CD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- 파이프라인 배포에서는 사용하기 부적합함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7" name="Google Shape;717;g1724901db24_0_27"/>
          <p:cNvCxnSpPr/>
          <p:nvPr/>
        </p:nvCxnSpPr>
        <p:spPr>
          <a:xfrm flipH="1" rot="10800000">
            <a:off x="6159475" y="2933850"/>
            <a:ext cx="336900" cy="5307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g1724901db24_0_27"/>
          <p:cNvSpPr txBox="1"/>
          <p:nvPr/>
        </p:nvSpPr>
        <p:spPr>
          <a:xfrm>
            <a:off x="9478200" y="2533650"/>
            <a:ext cx="144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변경해야할 요소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9" name="Google Shape;719;g1724901db24_0_27"/>
          <p:cNvCxnSpPr/>
          <p:nvPr/>
        </p:nvCxnSpPr>
        <p:spPr>
          <a:xfrm rot="10800000">
            <a:off x="4971675" y="2371025"/>
            <a:ext cx="336900" cy="5307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" name="Google Shape;720;g1724901db24_0_27"/>
          <p:cNvCxnSpPr/>
          <p:nvPr/>
        </p:nvCxnSpPr>
        <p:spPr>
          <a:xfrm rot="10800000">
            <a:off x="5039100" y="4600900"/>
            <a:ext cx="336900" cy="5307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" name="Google Shape;721;g1724901db24_0_27"/>
          <p:cNvCxnSpPr/>
          <p:nvPr/>
        </p:nvCxnSpPr>
        <p:spPr>
          <a:xfrm rot="10800000">
            <a:off x="6159475" y="2933850"/>
            <a:ext cx="336900" cy="5307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724901db24_0_315"/>
          <p:cNvSpPr/>
          <p:nvPr/>
        </p:nvSpPr>
        <p:spPr>
          <a:xfrm>
            <a:off x="5400571" y="2164945"/>
            <a:ext cx="4859400" cy="3280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1724901db24_0_315"/>
          <p:cNvSpPr/>
          <p:nvPr/>
        </p:nvSpPr>
        <p:spPr>
          <a:xfrm>
            <a:off x="1808525" y="888250"/>
            <a:ext cx="4705375" cy="4465300"/>
          </a:xfrm>
          <a:custGeom>
            <a:rect b="b" l="l" r="r" t="t"/>
            <a:pathLst>
              <a:path extrusionOk="0" h="178612" w="188215">
                <a:moveTo>
                  <a:pt x="0" y="0"/>
                </a:moveTo>
                <a:lnTo>
                  <a:pt x="120675" y="0"/>
                </a:lnTo>
                <a:lnTo>
                  <a:pt x="120675" y="75542"/>
                </a:lnTo>
                <a:lnTo>
                  <a:pt x="187895" y="75542"/>
                </a:lnTo>
                <a:lnTo>
                  <a:pt x="188215" y="178292"/>
                </a:lnTo>
                <a:lnTo>
                  <a:pt x="0" y="178612"/>
                </a:lnTo>
                <a:close/>
              </a:path>
            </a:pathLst>
          </a:custGeom>
          <a:noFill/>
          <a:ln cap="flat" cmpd="sng" w="76200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728" name="Google Shape;728;g1724901db24_0_315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729" name="Google Shape;729;g1724901db24_0_315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ko-KR" sz="30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3. </a:t>
              </a:r>
              <a:r>
                <a:rPr b="1" i="0" lang="ko-KR" sz="29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MLOps</a:t>
              </a:r>
              <a:endParaRPr b="1" i="0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30" name="Google Shape;730;g1724901db24_0_3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1" name="Google Shape;731;g1724901db24_0_315"/>
          <p:cNvSpPr/>
          <p:nvPr/>
        </p:nvSpPr>
        <p:spPr>
          <a:xfrm>
            <a:off x="1919251" y="3139254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732" name="Google Shape;732;g1724901db24_0_315"/>
          <p:cNvSpPr/>
          <p:nvPr/>
        </p:nvSpPr>
        <p:spPr>
          <a:xfrm>
            <a:off x="3156770" y="3143226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733" name="Google Shape;733;g1724901db24_0_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9598" y="3323185"/>
            <a:ext cx="587827" cy="367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g1724901db24_0_3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2634" y="3323172"/>
            <a:ext cx="515416" cy="3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g1724901db24_0_315"/>
          <p:cNvSpPr txBox="1"/>
          <p:nvPr/>
        </p:nvSpPr>
        <p:spPr>
          <a:xfrm>
            <a:off x="1919251" y="2724344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Data Pipeline</a:t>
            </a:r>
            <a:endParaRPr b="1" sz="800"/>
          </a:p>
        </p:txBody>
      </p:sp>
      <p:sp>
        <p:nvSpPr>
          <p:cNvPr id="736" name="Google Shape;736;g1724901db24_0_315"/>
          <p:cNvSpPr txBox="1"/>
          <p:nvPr/>
        </p:nvSpPr>
        <p:spPr>
          <a:xfrm>
            <a:off x="3156770" y="2755094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00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Version Control</a:t>
            </a:r>
            <a:endParaRPr b="1" sz="800"/>
          </a:p>
        </p:txBody>
      </p:sp>
      <p:sp>
        <p:nvSpPr>
          <p:cNvPr id="737" name="Google Shape;737;g1724901db24_0_315"/>
          <p:cNvSpPr/>
          <p:nvPr/>
        </p:nvSpPr>
        <p:spPr>
          <a:xfrm>
            <a:off x="4394302" y="3139267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738" name="Google Shape;738;g1724901db24_0_315"/>
          <p:cNvSpPr/>
          <p:nvPr/>
        </p:nvSpPr>
        <p:spPr>
          <a:xfrm>
            <a:off x="3774918" y="1169577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739" name="Google Shape;739;g1724901db24_0_315"/>
          <p:cNvPicPr preferRelativeResize="0"/>
          <p:nvPr/>
        </p:nvPicPr>
        <p:blipFill rotWithShape="1">
          <a:blip r:embed="rId6">
            <a:alphaModFix/>
          </a:blip>
          <a:srcRect b="0" l="0" r="57891" t="0"/>
          <a:stretch/>
        </p:blipFill>
        <p:spPr>
          <a:xfrm>
            <a:off x="3966376" y="1353496"/>
            <a:ext cx="390595" cy="367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g1724901db24_0_3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8551" y="3323185"/>
            <a:ext cx="324980" cy="36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g1724901db24_0_315"/>
          <p:cNvSpPr/>
          <p:nvPr/>
        </p:nvSpPr>
        <p:spPr>
          <a:xfrm>
            <a:off x="5631834" y="3143226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742" name="Google Shape;742;g1724901db24_0_315"/>
          <p:cNvPicPr preferRelativeResize="0"/>
          <p:nvPr/>
        </p:nvPicPr>
        <p:blipFill rotWithShape="1">
          <a:blip r:embed="rId8">
            <a:alphaModFix/>
          </a:blip>
          <a:srcRect b="9665" l="16980" r="12765" t="0"/>
          <a:stretch/>
        </p:blipFill>
        <p:spPr>
          <a:xfrm>
            <a:off x="5825212" y="3327144"/>
            <a:ext cx="386729" cy="367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g1724901db24_0_315"/>
          <p:cNvPicPr preferRelativeResize="0"/>
          <p:nvPr/>
        </p:nvPicPr>
        <p:blipFill rotWithShape="1">
          <a:blip r:embed="rId9">
            <a:alphaModFix/>
          </a:blip>
          <a:srcRect b="33119" l="0" r="0" t="0"/>
          <a:stretch/>
        </p:blipFill>
        <p:spPr>
          <a:xfrm>
            <a:off x="5794274" y="4638930"/>
            <a:ext cx="417668" cy="3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g1724901db24_0_315"/>
          <p:cNvSpPr/>
          <p:nvPr/>
        </p:nvSpPr>
        <p:spPr>
          <a:xfrm>
            <a:off x="5631834" y="4455024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745" name="Google Shape;745;g1724901db24_0_315"/>
          <p:cNvSpPr txBox="1"/>
          <p:nvPr/>
        </p:nvSpPr>
        <p:spPr>
          <a:xfrm>
            <a:off x="3774932" y="792225"/>
            <a:ext cx="77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700"/>
              <a:t>Source</a:t>
            </a:r>
            <a:endParaRPr b="1"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700"/>
              <a:t>Repository</a:t>
            </a:r>
            <a:endParaRPr b="1" sz="700"/>
          </a:p>
        </p:txBody>
      </p:sp>
      <p:sp>
        <p:nvSpPr>
          <p:cNvPr id="746" name="Google Shape;746;g1724901db24_0_315"/>
          <p:cNvSpPr txBox="1"/>
          <p:nvPr/>
        </p:nvSpPr>
        <p:spPr>
          <a:xfrm>
            <a:off x="4394316" y="2765874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Metadata Store</a:t>
            </a:r>
            <a:endParaRPr b="1" sz="800"/>
          </a:p>
        </p:txBody>
      </p:sp>
      <p:sp>
        <p:nvSpPr>
          <p:cNvPr id="747" name="Google Shape;747;g1724901db24_0_315"/>
          <p:cNvSpPr/>
          <p:nvPr/>
        </p:nvSpPr>
        <p:spPr>
          <a:xfrm>
            <a:off x="6792034" y="3143226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748" name="Google Shape;748;g1724901db24_0_315"/>
          <p:cNvSpPr txBox="1"/>
          <p:nvPr/>
        </p:nvSpPr>
        <p:spPr>
          <a:xfrm>
            <a:off x="5631873" y="2724350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ML Platform</a:t>
            </a:r>
            <a:endParaRPr b="1" sz="800"/>
          </a:p>
        </p:txBody>
      </p:sp>
      <p:sp>
        <p:nvSpPr>
          <p:cNvPr id="749" name="Google Shape;749;g1724901db24_0_315"/>
          <p:cNvSpPr/>
          <p:nvPr/>
        </p:nvSpPr>
        <p:spPr>
          <a:xfrm>
            <a:off x="4394302" y="4455024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750" name="Google Shape;750;g1724901db24_0_3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28210" y="3378361"/>
            <a:ext cx="701140" cy="257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g1724901db24_0_3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87681" y="4638930"/>
            <a:ext cx="386728" cy="36784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g1724901db24_0_315"/>
          <p:cNvSpPr/>
          <p:nvPr/>
        </p:nvSpPr>
        <p:spPr>
          <a:xfrm>
            <a:off x="8029553" y="3132446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753" name="Google Shape;753;g1724901db24_0_315"/>
          <p:cNvPicPr preferRelativeResize="0"/>
          <p:nvPr/>
        </p:nvPicPr>
        <p:blipFill rotWithShape="1">
          <a:blip r:embed="rId12">
            <a:alphaModFix/>
          </a:blip>
          <a:srcRect b="17189" l="13337" r="13094" t="17425"/>
          <a:stretch/>
        </p:blipFill>
        <p:spPr>
          <a:xfrm>
            <a:off x="8199714" y="3320311"/>
            <a:ext cx="422209" cy="3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g1724901db24_0_315"/>
          <p:cNvSpPr/>
          <p:nvPr/>
        </p:nvSpPr>
        <p:spPr>
          <a:xfrm>
            <a:off x="8029553" y="1169577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755" name="Google Shape;755;g1724901db24_0_315"/>
          <p:cNvSpPr txBox="1"/>
          <p:nvPr/>
        </p:nvSpPr>
        <p:spPr>
          <a:xfrm>
            <a:off x="6792048" y="2755094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Model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Registry</a:t>
            </a:r>
            <a:endParaRPr b="1" sz="800"/>
          </a:p>
        </p:txBody>
      </p:sp>
      <p:sp>
        <p:nvSpPr>
          <p:cNvPr id="756" name="Google Shape;756;g1724901db24_0_315"/>
          <p:cNvSpPr txBox="1"/>
          <p:nvPr/>
        </p:nvSpPr>
        <p:spPr>
          <a:xfrm>
            <a:off x="8024101" y="2755031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Model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Serving</a:t>
            </a:r>
            <a:endParaRPr b="1" sz="800"/>
          </a:p>
        </p:txBody>
      </p:sp>
      <p:cxnSp>
        <p:nvCxnSpPr>
          <p:cNvPr id="757" name="Google Shape;757;g1724901db24_0_315"/>
          <p:cNvCxnSpPr>
            <a:stCxn id="731" idx="3"/>
            <a:endCxn id="732" idx="1"/>
          </p:cNvCxnSpPr>
          <p:nvPr/>
        </p:nvCxnSpPr>
        <p:spPr>
          <a:xfrm>
            <a:off x="2692951" y="3507054"/>
            <a:ext cx="4638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8" name="Google Shape;758;g1724901db24_0_315"/>
          <p:cNvCxnSpPr>
            <a:stCxn id="732" idx="3"/>
            <a:endCxn id="737" idx="1"/>
          </p:cNvCxnSpPr>
          <p:nvPr/>
        </p:nvCxnSpPr>
        <p:spPr>
          <a:xfrm flipH="1" rot="10800000">
            <a:off x="3930470" y="3507126"/>
            <a:ext cx="4638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9" name="Google Shape;759;g1724901db24_0_315"/>
          <p:cNvSpPr txBox="1"/>
          <p:nvPr/>
        </p:nvSpPr>
        <p:spPr>
          <a:xfrm>
            <a:off x="4394316" y="4166413"/>
            <a:ext cx="77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Alarm</a:t>
            </a:r>
            <a:endParaRPr b="1" sz="800"/>
          </a:p>
        </p:txBody>
      </p:sp>
      <p:cxnSp>
        <p:nvCxnSpPr>
          <p:cNvPr id="760" name="Google Shape;760;g1724901db24_0_315"/>
          <p:cNvCxnSpPr>
            <a:stCxn id="737" idx="3"/>
            <a:endCxn id="741" idx="1"/>
          </p:cNvCxnSpPr>
          <p:nvPr/>
        </p:nvCxnSpPr>
        <p:spPr>
          <a:xfrm>
            <a:off x="5168002" y="3507067"/>
            <a:ext cx="4638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1" name="Google Shape;761;g1724901db24_0_315"/>
          <p:cNvCxnSpPr/>
          <p:nvPr/>
        </p:nvCxnSpPr>
        <p:spPr>
          <a:xfrm>
            <a:off x="6039189" y="3878900"/>
            <a:ext cx="0" cy="3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62" name="Google Shape;762;g1724901db24_0_3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217453" y="1353496"/>
            <a:ext cx="386729" cy="36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g1724901db24_0_315"/>
          <p:cNvSpPr/>
          <p:nvPr/>
        </p:nvSpPr>
        <p:spPr>
          <a:xfrm>
            <a:off x="9267086" y="1176410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764" name="Google Shape;764;g1724901db24_0_315"/>
          <p:cNvPicPr preferRelativeResize="0"/>
          <p:nvPr/>
        </p:nvPicPr>
        <p:blipFill rotWithShape="1">
          <a:blip r:embed="rId14">
            <a:alphaModFix/>
          </a:blip>
          <a:srcRect b="12523" l="20558" r="20227" t="10742"/>
          <a:stretch/>
        </p:blipFill>
        <p:spPr>
          <a:xfrm>
            <a:off x="9442671" y="1360329"/>
            <a:ext cx="422298" cy="3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g1724901db24_0_315"/>
          <p:cNvSpPr txBox="1"/>
          <p:nvPr/>
        </p:nvSpPr>
        <p:spPr>
          <a:xfrm>
            <a:off x="9267099" y="886343"/>
            <a:ext cx="77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Front-End</a:t>
            </a:r>
            <a:endParaRPr b="1" sz="800"/>
          </a:p>
        </p:txBody>
      </p:sp>
      <p:sp>
        <p:nvSpPr>
          <p:cNvPr id="766" name="Google Shape;766;g1724901db24_0_315"/>
          <p:cNvSpPr txBox="1"/>
          <p:nvPr/>
        </p:nvSpPr>
        <p:spPr>
          <a:xfrm>
            <a:off x="8024088" y="792225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Load</a:t>
            </a:r>
            <a:br>
              <a:rPr b="1" lang="ko-KR" sz="800"/>
            </a:br>
            <a:r>
              <a:rPr b="1" lang="ko-KR" sz="800"/>
              <a:t>Balancer</a:t>
            </a:r>
            <a:endParaRPr b="1" sz="800"/>
          </a:p>
        </p:txBody>
      </p:sp>
      <p:cxnSp>
        <p:nvCxnSpPr>
          <p:cNvPr id="767" name="Google Shape;767;g1724901db24_0_315"/>
          <p:cNvCxnSpPr>
            <a:stCxn id="741" idx="3"/>
            <a:endCxn id="747" idx="1"/>
          </p:cNvCxnSpPr>
          <p:nvPr/>
        </p:nvCxnSpPr>
        <p:spPr>
          <a:xfrm>
            <a:off x="6405534" y="3511026"/>
            <a:ext cx="38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8" name="Google Shape;768;g1724901db24_0_315"/>
          <p:cNvSpPr/>
          <p:nvPr/>
        </p:nvSpPr>
        <p:spPr>
          <a:xfrm>
            <a:off x="9267086" y="3133826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769" name="Google Shape;769;g1724901db24_0_315"/>
          <p:cNvSpPr/>
          <p:nvPr/>
        </p:nvSpPr>
        <p:spPr>
          <a:xfrm>
            <a:off x="9267086" y="4455024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770" name="Google Shape;770;g1724901db24_0_3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flipH="1">
            <a:off x="9458287" y="4638955"/>
            <a:ext cx="391068" cy="36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g1724901db24_0_3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471676" y="3323198"/>
            <a:ext cx="358820" cy="3678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2" name="Google Shape;772;g1724901db24_0_315"/>
          <p:cNvCxnSpPr>
            <a:endCxn id="738" idx="2"/>
          </p:cNvCxnSpPr>
          <p:nvPr/>
        </p:nvCxnSpPr>
        <p:spPr>
          <a:xfrm rot="10800000">
            <a:off x="4161768" y="1905177"/>
            <a:ext cx="0" cy="160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3" name="Google Shape;773;g1724901db24_0_315"/>
          <p:cNvSpPr/>
          <p:nvPr/>
        </p:nvSpPr>
        <p:spPr>
          <a:xfrm>
            <a:off x="2538017" y="1827086"/>
            <a:ext cx="773700" cy="7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4" name="Google Shape;774;g1724901db24_0_3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731382" y="2011004"/>
            <a:ext cx="386730" cy="3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g1724901db24_0_315"/>
          <p:cNvSpPr txBox="1"/>
          <p:nvPr/>
        </p:nvSpPr>
        <p:spPr>
          <a:xfrm>
            <a:off x="2538017" y="1539905"/>
            <a:ext cx="77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Trigger: CI</a:t>
            </a:r>
            <a:endParaRPr b="1" sz="800"/>
          </a:p>
        </p:txBody>
      </p:sp>
      <p:cxnSp>
        <p:nvCxnSpPr>
          <p:cNvPr id="776" name="Google Shape;776;g1724901db24_0_315"/>
          <p:cNvCxnSpPr>
            <a:stCxn id="773" idx="6"/>
          </p:cNvCxnSpPr>
          <p:nvPr/>
        </p:nvCxnSpPr>
        <p:spPr>
          <a:xfrm>
            <a:off x="3311717" y="2194886"/>
            <a:ext cx="84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777" name="Google Shape;777;g1724901db24_0_315"/>
          <p:cNvSpPr/>
          <p:nvPr/>
        </p:nvSpPr>
        <p:spPr>
          <a:xfrm>
            <a:off x="7410801" y="4455024"/>
            <a:ext cx="773700" cy="7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8" name="Google Shape;778;g1724901db24_0_3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604152" y="4638942"/>
            <a:ext cx="386730" cy="3678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9" name="Google Shape;779;g1724901db24_0_315"/>
          <p:cNvCxnSpPr/>
          <p:nvPr/>
        </p:nvCxnSpPr>
        <p:spPr>
          <a:xfrm>
            <a:off x="7565479" y="3498291"/>
            <a:ext cx="4638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0" name="Google Shape;780;g1724901db24_0_315"/>
          <p:cNvCxnSpPr/>
          <p:nvPr/>
        </p:nvCxnSpPr>
        <p:spPr>
          <a:xfrm rot="10800000">
            <a:off x="7810259" y="3508458"/>
            <a:ext cx="0" cy="70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781" name="Google Shape;781;g1724901db24_0_315"/>
          <p:cNvSpPr txBox="1"/>
          <p:nvPr/>
        </p:nvSpPr>
        <p:spPr>
          <a:xfrm>
            <a:off x="7410514" y="4065558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Trigger: CD</a:t>
            </a:r>
            <a:endParaRPr b="1" sz="800"/>
          </a:p>
        </p:txBody>
      </p:sp>
      <p:sp>
        <p:nvSpPr>
          <p:cNvPr id="782" name="Google Shape;782;g1724901db24_0_315"/>
          <p:cNvSpPr txBox="1"/>
          <p:nvPr/>
        </p:nvSpPr>
        <p:spPr>
          <a:xfrm>
            <a:off x="9189775" y="2742475"/>
            <a:ext cx="84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Monitoring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dk1"/>
                </a:solidFill>
              </a:rPr>
              <a:t>Dashboard</a:t>
            </a:r>
            <a:endParaRPr b="1" sz="800"/>
          </a:p>
        </p:txBody>
      </p:sp>
      <p:sp>
        <p:nvSpPr>
          <p:cNvPr id="783" name="Google Shape;783;g1724901db24_0_315"/>
          <p:cNvSpPr/>
          <p:nvPr/>
        </p:nvSpPr>
        <p:spPr>
          <a:xfrm>
            <a:off x="5631848" y="1831683"/>
            <a:ext cx="773700" cy="735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4" name="Google Shape;784;g1724901db24_0_31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819318" y="2015602"/>
            <a:ext cx="398512" cy="367843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g1724901db24_0_315"/>
          <p:cNvSpPr txBox="1"/>
          <p:nvPr/>
        </p:nvSpPr>
        <p:spPr>
          <a:xfrm>
            <a:off x="6423726" y="1831675"/>
            <a:ext cx="151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/>
              <a:t>Kubernetes service</a:t>
            </a:r>
            <a:endParaRPr sz="1100"/>
          </a:p>
        </p:txBody>
      </p:sp>
      <p:cxnSp>
        <p:nvCxnSpPr>
          <p:cNvPr id="786" name="Google Shape;786;g1724901db24_0_315"/>
          <p:cNvCxnSpPr>
            <a:stCxn id="754" idx="3"/>
            <a:endCxn id="763" idx="1"/>
          </p:cNvCxnSpPr>
          <p:nvPr/>
        </p:nvCxnSpPr>
        <p:spPr>
          <a:xfrm>
            <a:off x="8803253" y="1537377"/>
            <a:ext cx="4638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7" name="Google Shape;787;g1724901db24_0_315"/>
          <p:cNvCxnSpPr/>
          <p:nvPr/>
        </p:nvCxnSpPr>
        <p:spPr>
          <a:xfrm rot="10800000">
            <a:off x="8416296" y="1905187"/>
            <a:ext cx="0" cy="9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8" name="Google Shape;788;g1724901db24_0_315"/>
          <p:cNvCxnSpPr>
            <a:stCxn id="744" idx="1"/>
            <a:endCxn id="749" idx="3"/>
          </p:cNvCxnSpPr>
          <p:nvPr/>
        </p:nvCxnSpPr>
        <p:spPr>
          <a:xfrm rot="10800000">
            <a:off x="5168034" y="4822824"/>
            <a:ext cx="46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9" name="Google Shape;789;g1724901db24_0_315"/>
          <p:cNvCxnSpPr/>
          <p:nvPr/>
        </p:nvCxnSpPr>
        <p:spPr>
          <a:xfrm rot="10800000">
            <a:off x="9653828" y="3869775"/>
            <a:ext cx="0" cy="30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0" name="Google Shape;790;g1724901db24_0_315"/>
          <p:cNvCxnSpPr/>
          <p:nvPr/>
        </p:nvCxnSpPr>
        <p:spPr>
          <a:xfrm rot="10800000">
            <a:off x="9653828" y="2526918"/>
            <a:ext cx="0" cy="3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1" name="Google Shape;791;g1724901db24_0_315"/>
          <p:cNvCxnSpPr/>
          <p:nvPr/>
        </p:nvCxnSpPr>
        <p:spPr>
          <a:xfrm rot="10800000">
            <a:off x="8420951" y="2529015"/>
            <a:ext cx="123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2" name="Google Shape;792;g1724901db24_0_315"/>
          <p:cNvCxnSpPr/>
          <p:nvPr/>
        </p:nvCxnSpPr>
        <p:spPr>
          <a:xfrm rot="10800000">
            <a:off x="6039363" y="4083790"/>
            <a:ext cx="176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793" name="Google Shape;793;g1724901db24_0_315"/>
          <p:cNvSpPr txBox="1"/>
          <p:nvPr/>
        </p:nvSpPr>
        <p:spPr>
          <a:xfrm>
            <a:off x="5631848" y="4166413"/>
            <a:ext cx="77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AutoML</a:t>
            </a:r>
            <a:endParaRPr b="1" sz="800"/>
          </a:p>
        </p:txBody>
      </p:sp>
      <p:sp>
        <p:nvSpPr>
          <p:cNvPr id="794" name="Google Shape;794;g1724901db24_0_315"/>
          <p:cNvSpPr txBox="1"/>
          <p:nvPr/>
        </p:nvSpPr>
        <p:spPr>
          <a:xfrm>
            <a:off x="9267099" y="4065539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dk1"/>
                </a:solidFill>
              </a:rPr>
              <a:t>Monitoring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dk1"/>
                </a:solidFill>
              </a:rPr>
              <a:t>System</a:t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795" name="Google Shape;795;g1724901db24_0_315"/>
          <p:cNvSpPr/>
          <p:nvPr/>
        </p:nvSpPr>
        <p:spPr>
          <a:xfrm>
            <a:off x="7423401" y="5881890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796" name="Google Shape;796;g1724901db24_0_31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576185" y="6036615"/>
            <a:ext cx="442546" cy="426301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g1724901db24_0_315"/>
          <p:cNvSpPr txBox="1"/>
          <p:nvPr/>
        </p:nvSpPr>
        <p:spPr>
          <a:xfrm>
            <a:off x="7410600" y="5594130"/>
            <a:ext cx="77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github</a:t>
            </a:r>
            <a:endParaRPr b="1" sz="800"/>
          </a:p>
        </p:txBody>
      </p:sp>
      <p:cxnSp>
        <p:nvCxnSpPr>
          <p:cNvPr id="798" name="Google Shape;798;g1724901db24_0_315"/>
          <p:cNvCxnSpPr/>
          <p:nvPr/>
        </p:nvCxnSpPr>
        <p:spPr>
          <a:xfrm>
            <a:off x="7797659" y="5190748"/>
            <a:ext cx="0" cy="52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9" name="Google Shape;799;g1724901db24_0_315"/>
          <p:cNvSpPr/>
          <p:nvPr/>
        </p:nvSpPr>
        <p:spPr>
          <a:xfrm>
            <a:off x="1284700" y="944825"/>
            <a:ext cx="422400" cy="4155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724901db24_0_392"/>
          <p:cNvSpPr/>
          <p:nvPr/>
        </p:nvSpPr>
        <p:spPr>
          <a:xfrm>
            <a:off x="1252475" y="1565825"/>
            <a:ext cx="4705375" cy="4465300"/>
          </a:xfrm>
          <a:custGeom>
            <a:rect b="b" l="l" r="r" t="t"/>
            <a:pathLst>
              <a:path extrusionOk="0" h="178612" w="188215">
                <a:moveTo>
                  <a:pt x="0" y="0"/>
                </a:moveTo>
                <a:lnTo>
                  <a:pt x="120675" y="0"/>
                </a:lnTo>
                <a:lnTo>
                  <a:pt x="120675" y="75542"/>
                </a:lnTo>
                <a:lnTo>
                  <a:pt x="187895" y="75542"/>
                </a:lnTo>
                <a:lnTo>
                  <a:pt x="188215" y="178292"/>
                </a:lnTo>
                <a:lnTo>
                  <a:pt x="0" y="178612"/>
                </a:lnTo>
                <a:close/>
              </a:path>
            </a:pathLst>
          </a:custGeom>
          <a:noFill/>
          <a:ln cap="flat" cmpd="sng" w="76200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805" name="Google Shape;805;g1724901db24_0_392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806" name="Google Shape;806;g1724901db24_0_392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ko-KR" sz="30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3. </a:t>
              </a:r>
              <a:r>
                <a:rPr b="1" i="0" lang="ko-KR" sz="29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MLOps</a:t>
              </a:r>
              <a:endParaRPr b="1" i="0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07" name="Google Shape;807;g1724901db24_0_3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8" name="Google Shape;808;g1724901db24_0_392"/>
          <p:cNvSpPr/>
          <p:nvPr/>
        </p:nvSpPr>
        <p:spPr>
          <a:xfrm>
            <a:off x="1363201" y="3816829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809" name="Google Shape;809;g1724901db24_0_392"/>
          <p:cNvSpPr/>
          <p:nvPr/>
        </p:nvSpPr>
        <p:spPr>
          <a:xfrm>
            <a:off x="2600720" y="3820801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810" name="Google Shape;810;g1724901db24_0_3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3548" y="4000760"/>
            <a:ext cx="587827" cy="367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g1724901db24_0_3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6584" y="4000747"/>
            <a:ext cx="515416" cy="3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g1724901db24_0_392"/>
          <p:cNvSpPr txBox="1"/>
          <p:nvPr/>
        </p:nvSpPr>
        <p:spPr>
          <a:xfrm>
            <a:off x="1363201" y="3401919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Data Pipeline</a:t>
            </a:r>
            <a:endParaRPr b="1" sz="800"/>
          </a:p>
        </p:txBody>
      </p:sp>
      <p:sp>
        <p:nvSpPr>
          <p:cNvPr id="813" name="Google Shape;813;g1724901db24_0_392"/>
          <p:cNvSpPr txBox="1"/>
          <p:nvPr/>
        </p:nvSpPr>
        <p:spPr>
          <a:xfrm>
            <a:off x="2600720" y="3432669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00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Version Control</a:t>
            </a:r>
            <a:endParaRPr b="1" sz="800"/>
          </a:p>
        </p:txBody>
      </p:sp>
      <p:sp>
        <p:nvSpPr>
          <p:cNvPr id="814" name="Google Shape;814;g1724901db24_0_392"/>
          <p:cNvSpPr/>
          <p:nvPr/>
        </p:nvSpPr>
        <p:spPr>
          <a:xfrm>
            <a:off x="3838252" y="3816842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815" name="Google Shape;815;g1724901db24_0_392"/>
          <p:cNvSpPr/>
          <p:nvPr/>
        </p:nvSpPr>
        <p:spPr>
          <a:xfrm>
            <a:off x="3218868" y="1847152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816" name="Google Shape;816;g1724901db24_0_392"/>
          <p:cNvPicPr preferRelativeResize="0"/>
          <p:nvPr/>
        </p:nvPicPr>
        <p:blipFill rotWithShape="1">
          <a:blip r:embed="rId6">
            <a:alphaModFix/>
          </a:blip>
          <a:srcRect b="0" l="0" r="57891" t="0"/>
          <a:stretch/>
        </p:blipFill>
        <p:spPr>
          <a:xfrm>
            <a:off x="3410326" y="2031071"/>
            <a:ext cx="390595" cy="367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g1724901db24_0_3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2501" y="4000760"/>
            <a:ext cx="324980" cy="367836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g1724901db24_0_392"/>
          <p:cNvSpPr/>
          <p:nvPr/>
        </p:nvSpPr>
        <p:spPr>
          <a:xfrm>
            <a:off x="5075784" y="3820801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819" name="Google Shape;819;g1724901db24_0_392"/>
          <p:cNvPicPr preferRelativeResize="0"/>
          <p:nvPr/>
        </p:nvPicPr>
        <p:blipFill rotWithShape="1">
          <a:blip r:embed="rId8">
            <a:alphaModFix/>
          </a:blip>
          <a:srcRect b="9665" l="16980" r="12765" t="0"/>
          <a:stretch/>
        </p:blipFill>
        <p:spPr>
          <a:xfrm>
            <a:off x="5269162" y="4004719"/>
            <a:ext cx="386729" cy="367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g1724901db24_0_392"/>
          <p:cNvPicPr preferRelativeResize="0"/>
          <p:nvPr/>
        </p:nvPicPr>
        <p:blipFill rotWithShape="1">
          <a:blip r:embed="rId9">
            <a:alphaModFix/>
          </a:blip>
          <a:srcRect b="33119" l="0" r="0" t="0"/>
          <a:stretch/>
        </p:blipFill>
        <p:spPr>
          <a:xfrm>
            <a:off x="5238224" y="5316505"/>
            <a:ext cx="417668" cy="3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g1724901db24_0_392"/>
          <p:cNvSpPr/>
          <p:nvPr/>
        </p:nvSpPr>
        <p:spPr>
          <a:xfrm>
            <a:off x="5075784" y="5132599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822" name="Google Shape;822;g1724901db24_0_392"/>
          <p:cNvSpPr txBox="1"/>
          <p:nvPr/>
        </p:nvSpPr>
        <p:spPr>
          <a:xfrm>
            <a:off x="3218882" y="1469800"/>
            <a:ext cx="77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700"/>
              <a:t>Source</a:t>
            </a:r>
            <a:endParaRPr b="1"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700"/>
              <a:t>Repository</a:t>
            </a:r>
            <a:endParaRPr b="1" sz="700"/>
          </a:p>
        </p:txBody>
      </p:sp>
      <p:sp>
        <p:nvSpPr>
          <p:cNvPr id="823" name="Google Shape;823;g1724901db24_0_392"/>
          <p:cNvSpPr txBox="1"/>
          <p:nvPr/>
        </p:nvSpPr>
        <p:spPr>
          <a:xfrm>
            <a:off x="3838266" y="3443449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Metadata Store</a:t>
            </a:r>
            <a:endParaRPr b="1" sz="800"/>
          </a:p>
        </p:txBody>
      </p:sp>
      <p:sp>
        <p:nvSpPr>
          <p:cNvPr id="824" name="Google Shape;824;g1724901db24_0_392"/>
          <p:cNvSpPr txBox="1"/>
          <p:nvPr/>
        </p:nvSpPr>
        <p:spPr>
          <a:xfrm>
            <a:off x="5075823" y="3401925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ML Platform</a:t>
            </a:r>
            <a:endParaRPr b="1" sz="800"/>
          </a:p>
        </p:txBody>
      </p:sp>
      <p:sp>
        <p:nvSpPr>
          <p:cNvPr id="825" name="Google Shape;825;g1724901db24_0_392"/>
          <p:cNvSpPr/>
          <p:nvPr/>
        </p:nvSpPr>
        <p:spPr>
          <a:xfrm>
            <a:off x="3838252" y="5132599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826" name="Google Shape;826;g1724901db24_0_39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31631" y="5316505"/>
            <a:ext cx="386728" cy="3678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7" name="Google Shape;827;g1724901db24_0_392"/>
          <p:cNvCxnSpPr>
            <a:stCxn id="808" idx="3"/>
            <a:endCxn id="809" idx="1"/>
          </p:cNvCxnSpPr>
          <p:nvPr/>
        </p:nvCxnSpPr>
        <p:spPr>
          <a:xfrm>
            <a:off x="2136901" y="4184629"/>
            <a:ext cx="4638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8" name="Google Shape;828;g1724901db24_0_392"/>
          <p:cNvCxnSpPr>
            <a:stCxn id="809" idx="3"/>
            <a:endCxn id="814" idx="1"/>
          </p:cNvCxnSpPr>
          <p:nvPr/>
        </p:nvCxnSpPr>
        <p:spPr>
          <a:xfrm flipH="1" rot="10800000">
            <a:off x="3374420" y="4184701"/>
            <a:ext cx="4638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9" name="Google Shape;829;g1724901db24_0_392"/>
          <p:cNvSpPr txBox="1"/>
          <p:nvPr/>
        </p:nvSpPr>
        <p:spPr>
          <a:xfrm>
            <a:off x="3838266" y="4843988"/>
            <a:ext cx="77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Alarm</a:t>
            </a:r>
            <a:endParaRPr b="1" sz="800"/>
          </a:p>
        </p:txBody>
      </p:sp>
      <p:cxnSp>
        <p:nvCxnSpPr>
          <p:cNvPr id="830" name="Google Shape;830;g1724901db24_0_392"/>
          <p:cNvCxnSpPr>
            <a:stCxn id="814" idx="3"/>
            <a:endCxn id="818" idx="1"/>
          </p:cNvCxnSpPr>
          <p:nvPr/>
        </p:nvCxnSpPr>
        <p:spPr>
          <a:xfrm>
            <a:off x="4611952" y="4184642"/>
            <a:ext cx="4638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1" name="Google Shape;831;g1724901db24_0_392"/>
          <p:cNvCxnSpPr/>
          <p:nvPr/>
        </p:nvCxnSpPr>
        <p:spPr>
          <a:xfrm>
            <a:off x="5483139" y="4556475"/>
            <a:ext cx="0" cy="3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2" name="Google Shape;832;g1724901db24_0_392"/>
          <p:cNvCxnSpPr>
            <a:endCxn id="815" idx="2"/>
          </p:cNvCxnSpPr>
          <p:nvPr/>
        </p:nvCxnSpPr>
        <p:spPr>
          <a:xfrm rot="10800000">
            <a:off x="3605718" y="2582752"/>
            <a:ext cx="0" cy="160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3" name="Google Shape;833;g1724901db24_0_392"/>
          <p:cNvSpPr/>
          <p:nvPr/>
        </p:nvSpPr>
        <p:spPr>
          <a:xfrm>
            <a:off x="1981967" y="2504661"/>
            <a:ext cx="773700" cy="7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4" name="Google Shape;834;g1724901db24_0_39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75332" y="2688579"/>
            <a:ext cx="386730" cy="3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g1724901db24_0_392"/>
          <p:cNvSpPr txBox="1"/>
          <p:nvPr/>
        </p:nvSpPr>
        <p:spPr>
          <a:xfrm>
            <a:off x="1981967" y="2217480"/>
            <a:ext cx="77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Trigger: CI</a:t>
            </a:r>
            <a:endParaRPr b="1" sz="800"/>
          </a:p>
        </p:txBody>
      </p:sp>
      <p:cxnSp>
        <p:nvCxnSpPr>
          <p:cNvPr id="836" name="Google Shape;836;g1724901db24_0_392"/>
          <p:cNvCxnSpPr>
            <a:stCxn id="833" idx="6"/>
          </p:cNvCxnSpPr>
          <p:nvPr/>
        </p:nvCxnSpPr>
        <p:spPr>
          <a:xfrm>
            <a:off x="2755667" y="2872461"/>
            <a:ext cx="84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837" name="Google Shape;837;g1724901db24_0_392"/>
          <p:cNvSpPr/>
          <p:nvPr/>
        </p:nvSpPr>
        <p:spPr>
          <a:xfrm>
            <a:off x="5075798" y="2509258"/>
            <a:ext cx="773700" cy="735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8" name="Google Shape;838;g1724901db24_0_392"/>
          <p:cNvCxnSpPr>
            <a:stCxn id="821" idx="1"/>
            <a:endCxn id="825" idx="3"/>
          </p:cNvCxnSpPr>
          <p:nvPr/>
        </p:nvCxnSpPr>
        <p:spPr>
          <a:xfrm rot="10800000">
            <a:off x="4611984" y="5500399"/>
            <a:ext cx="46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9" name="Google Shape;839;g1724901db24_0_392"/>
          <p:cNvSpPr txBox="1"/>
          <p:nvPr/>
        </p:nvSpPr>
        <p:spPr>
          <a:xfrm>
            <a:off x="5075798" y="4843988"/>
            <a:ext cx="77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AutoML</a:t>
            </a:r>
            <a:endParaRPr b="1" sz="800"/>
          </a:p>
        </p:txBody>
      </p:sp>
      <p:sp>
        <p:nvSpPr>
          <p:cNvPr id="840" name="Google Shape;840;g1724901db24_0_392"/>
          <p:cNvSpPr/>
          <p:nvPr/>
        </p:nvSpPr>
        <p:spPr>
          <a:xfrm>
            <a:off x="728650" y="1622400"/>
            <a:ext cx="422400" cy="4155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841" name="Google Shape;841;g1724901db24_0_392"/>
          <p:cNvSpPr txBox="1"/>
          <p:nvPr/>
        </p:nvSpPr>
        <p:spPr>
          <a:xfrm>
            <a:off x="7466925" y="868925"/>
            <a:ext cx="4238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Malgun Gothic"/>
                <a:ea typeface="Malgun Gothic"/>
                <a:cs typeface="Malgun Gothic"/>
                <a:sym typeface="Malgun Gothic"/>
              </a:rPr>
              <a:t>DVC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: data version control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-"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git 등의 scm와 같이 사용한다.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-"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S3, google drive 등의 remote storage를 사용할 수 있다.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2" name="Google Shape;842;g1724901db24_0_392"/>
          <p:cNvSpPr txBox="1"/>
          <p:nvPr/>
        </p:nvSpPr>
        <p:spPr>
          <a:xfrm>
            <a:off x="7466925" y="1845075"/>
            <a:ext cx="4238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Malgun Gothic"/>
                <a:ea typeface="Malgun Gothic"/>
                <a:cs typeface="Malgun Gothic"/>
                <a:sym typeface="Malgun Gothic"/>
              </a:rPr>
              <a:t>Kubeflow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: ML Platform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-"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notebook server, tensorflow, HPO 등 다양한 기능 제공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-"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무엇보다 e2e 파이프라인 작성이 가능하다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3" name="Google Shape;843;g1724901db24_0_392"/>
          <p:cNvSpPr txBox="1"/>
          <p:nvPr/>
        </p:nvSpPr>
        <p:spPr>
          <a:xfrm>
            <a:off x="7466925" y="4012775"/>
            <a:ext cx="4238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Malgun Gothic"/>
                <a:ea typeface="Malgun Gothic"/>
                <a:cs typeface="Malgun Gothic"/>
                <a:sym typeface="Malgun Gothic"/>
              </a:rPr>
              <a:t>Github Actions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: CI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-"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Github에서 발생하는 이벤트를 트리거로 다양한 Job을 수행할 수 있다.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-"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본 프로젝트에서는 Katib 실험을 위한 docker image를 build하는 job을 수행한다.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4" name="Google Shape;844;g1724901db24_0_392"/>
          <p:cNvSpPr txBox="1"/>
          <p:nvPr/>
        </p:nvSpPr>
        <p:spPr>
          <a:xfrm>
            <a:off x="7466925" y="2836525"/>
            <a:ext cx="4238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Malgun Gothic"/>
                <a:ea typeface="Malgun Gothic"/>
                <a:cs typeface="Malgun Gothic"/>
                <a:sym typeface="Malgun Gothic"/>
              </a:rPr>
              <a:t>Katib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: Auto ML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-"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HPO, NAS 를 제공(NAS는 알파 버전)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-"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grid, random, bayesian 이외에도 다양한 알고리즘 제공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-"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알고리즘은 hyperopt, optna등 외부 툴을 끌어와 사용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5" name="Google Shape;845;g1724901db24_0_392"/>
          <p:cNvSpPr/>
          <p:nvPr/>
        </p:nvSpPr>
        <p:spPr>
          <a:xfrm>
            <a:off x="6219313" y="5144774"/>
            <a:ext cx="773700" cy="7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6" name="Google Shape;846;g1724901db24_0_39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12665" y="5328692"/>
            <a:ext cx="386730" cy="3678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7" name="Google Shape;847;g1724901db24_0_392"/>
          <p:cNvCxnSpPr>
            <a:endCxn id="848" idx="0"/>
          </p:cNvCxnSpPr>
          <p:nvPr/>
        </p:nvCxnSpPr>
        <p:spPr>
          <a:xfrm rot="10800000">
            <a:off x="6605877" y="4755308"/>
            <a:ext cx="0" cy="1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848" name="Google Shape;848;g1724901db24_0_392"/>
          <p:cNvSpPr txBox="1"/>
          <p:nvPr/>
        </p:nvSpPr>
        <p:spPr>
          <a:xfrm>
            <a:off x="6219027" y="4755308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Trigger: Workflow</a:t>
            </a:r>
            <a:endParaRPr b="1" sz="800"/>
          </a:p>
        </p:txBody>
      </p:sp>
      <p:cxnSp>
        <p:nvCxnSpPr>
          <p:cNvPr id="849" name="Google Shape;849;g1724901db24_0_392"/>
          <p:cNvCxnSpPr>
            <a:stCxn id="848" idx="0"/>
          </p:cNvCxnSpPr>
          <p:nvPr/>
        </p:nvCxnSpPr>
        <p:spPr>
          <a:xfrm flipH="1">
            <a:off x="5483277" y="4755308"/>
            <a:ext cx="11226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850" name="Google Shape;850;g1724901db24_0_392"/>
          <p:cNvSpPr txBox="1"/>
          <p:nvPr/>
        </p:nvSpPr>
        <p:spPr>
          <a:xfrm>
            <a:off x="7466925" y="5373525"/>
            <a:ext cx="4238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Malgun Gothic"/>
                <a:ea typeface="Malgun Gothic"/>
                <a:cs typeface="Malgun Gothic"/>
                <a:sym typeface="Malgun Gothic"/>
              </a:rPr>
              <a:t>Argo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: Workflow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-"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k8s 리소스들로 workflow를 만들어 실행할 수 있다.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-"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katib 실험이 끝나면 slack 메세지를 보내는 workflow 작성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-"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argo events는 github webhook에서 메세지를 받아 특정 조건에만 해당 workflow를 실행하도록 함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724901db24_0_442"/>
          <p:cNvSpPr/>
          <p:nvPr/>
        </p:nvSpPr>
        <p:spPr>
          <a:xfrm>
            <a:off x="5400571" y="2164945"/>
            <a:ext cx="4859400" cy="3280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g1724901db24_0_442"/>
          <p:cNvSpPr/>
          <p:nvPr/>
        </p:nvSpPr>
        <p:spPr>
          <a:xfrm>
            <a:off x="6609925" y="2768800"/>
            <a:ext cx="3633050" cy="3977175"/>
          </a:xfrm>
          <a:custGeom>
            <a:rect b="b" l="l" r="r" t="t"/>
            <a:pathLst>
              <a:path extrusionOk="0" h="159087" w="145322">
                <a:moveTo>
                  <a:pt x="0" y="0"/>
                </a:moveTo>
                <a:lnTo>
                  <a:pt x="145002" y="0"/>
                </a:lnTo>
                <a:lnTo>
                  <a:pt x="145322" y="103711"/>
                </a:lnTo>
                <a:lnTo>
                  <a:pt x="70421" y="103711"/>
                </a:lnTo>
                <a:lnTo>
                  <a:pt x="70421" y="159087"/>
                </a:lnTo>
                <a:lnTo>
                  <a:pt x="25287" y="159087"/>
                </a:lnTo>
                <a:lnTo>
                  <a:pt x="25287" y="103390"/>
                </a:lnTo>
                <a:lnTo>
                  <a:pt x="320" y="103390"/>
                </a:lnTo>
                <a:close/>
              </a:path>
            </a:pathLst>
          </a:custGeom>
          <a:noFill/>
          <a:ln cap="flat" cmpd="sng" w="76200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857" name="Google Shape;857;g1724901db24_0_442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858" name="Google Shape;858;g1724901db24_0_442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ko-KR" sz="30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3. </a:t>
              </a:r>
              <a:r>
                <a:rPr b="1" i="0" lang="ko-KR" sz="29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MLOps</a:t>
              </a:r>
              <a:endParaRPr b="1" i="0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59" name="Google Shape;859;g1724901db24_0_4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0" name="Google Shape;860;g1724901db24_0_442"/>
          <p:cNvSpPr/>
          <p:nvPr/>
        </p:nvSpPr>
        <p:spPr>
          <a:xfrm>
            <a:off x="1919251" y="3139254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861" name="Google Shape;861;g1724901db24_0_442"/>
          <p:cNvSpPr/>
          <p:nvPr/>
        </p:nvSpPr>
        <p:spPr>
          <a:xfrm>
            <a:off x="3156770" y="3143226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862" name="Google Shape;862;g1724901db24_0_4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9598" y="3323185"/>
            <a:ext cx="587827" cy="367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g1724901db24_0_4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2634" y="3323172"/>
            <a:ext cx="515416" cy="3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g1724901db24_0_442"/>
          <p:cNvSpPr txBox="1"/>
          <p:nvPr/>
        </p:nvSpPr>
        <p:spPr>
          <a:xfrm>
            <a:off x="1919251" y="2724344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Data Pipeline</a:t>
            </a:r>
            <a:endParaRPr b="1" sz="800"/>
          </a:p>
        </p:txBody>
      </p:sp>
      <p:sp>
        <p:nvSpPr>
          <p:cNvPr id="865" name="Google Shape;865;g1724901db24_0_442"/>
          <p:cNvSpPr txBox="1"/>
          <p:nvPr/>
        </p:nvSpPr>
        <p:spPr>
          <a:xfrm>
            <a:off x="3156770" y="2755094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00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Version Control</a:t>
            </a:r>
            <a:endParaRPr b="1" sz="800"/>
          </a:p>
        </p:txBody>
      </p:sp>
      <p:sp>
        <p:nvSpPr>
          <p:cNvPr id="866" name="Google Shape;866;g1724901db24_0_442"/>
          <p:cNvSpPr/>
          <p:nvPr/>
        </p:nvSpPr>
        <p:spPr>
          <a:xfrm>
            <a:off x="4394302" y="3139267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867" name="Google Shape;867;g1724901db24_0_442"/>
          <p:cNvSpPr/>
          <p:nvPr/>
        </p:nvSpPr>
        <p:spPr>
          <a:xfrm>
            <a:off x="3774918" y="1169577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868" name="Google Shape;868;g1724901db24_0_442"/>
          <p:cNvPicPr preferRelativeResize="0"/>
          <p:nvPr/>
        </p:nvPicPr>
        <p:blipFill rotWithShape="1">
          <a:blip r:embed="rId6">
            <a:alphaModFix/>
          </a:blip>
          <a:srcRect b="0" l="0" r="57891" t="0"/>
          <a:stretch/>
        </p:blipFill>
        <p:spPr>
          <a:xfrm>
            <a:off x="3966376" y="1353496"/>
            <a:ext cx="390595" cy="367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g1724901db24_0_4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8551" y="3323185"/>
            <a:ext cx="324980" cy="367836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g1724901db24_0_442"/>
          <p:cNvSpPr/>
          <p:nvPr/>
        </p:nvSpPr>
        <p:spPr>
          <a:xfrm>
            <a:off x="5631834" y="3143226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871" name="Google Shape;871;g1724901db24_0_442"/>
          <p:cNvPicPr preferRelativeResize="0"/>
          <p:nvPr/>
        </p:nvPicPr>
        <p:blipFill rotWithShape="1">
          <a:blip r:embed="rId8">
            <a:alphaModFix/>
          </a:blip>
          <a:srcRect b="9665" l="16980" r="12765" t="0"/>
          <a:stretch/>
        </p:blipFill>
        <p:spPr>
          <a:xfrm>
            <a:off x="5825212" y="3327144"/>
            <a:ext cx="386729" cy="367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g1724901db24_0_442"/>
          <p:cNvPicPr preferRelativeResize="0"/>
          <p:nvPr/>
        </p:nvPicPr>
        <p:blipFill rotWithShape="1">
          <a:blip r:embed="rId9">
            <a:alphaModFix/>
          </a:blip>
          <a:srcRect b="33119" l="0" r="0" t="0"/>
          <a:stretch/>
        </p:blipFill>
        <p:spPr>
          <a:xfrm>
            <a:off x="5794274" y="4638930"/>
            <a:ext cx="417668" cy="3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g1724901db24_0_442"/>
          <p:cNvSpPr/>
          <p:nvPr/>
        </p:nvSpPr>
        <p:spPr>
          <a:xfrm>
            <a:off x="5631834" y="4455024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874" name="Google Shape;874;g1724901db24_0_442"/>
          <p:cNvSpPr txBox="1"/>
          <p:nvPr/>
        </p:nvSpPr>
        <p:spPr>
          <a:xfrm>
            <a:off x="3774932" y="792225"/>
            <a:ext cx="77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700"/>
              <a:t>Source</a:t>
            </a:r>
            <a:endParaRPr b="1"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700"/>
              <a:t>Repository</a:t>
            </a:r>
            <a:endParaRPr b="1" sz="700"/>
          </a:p>
        </p:txBody>
      </p:sp>
      <p:sp>
        <p:nvSpPr>
          <p:cNvPr id="875" name="Google Shape;875;g1724901db24_0_442"/>
          <p:cNvSpPr txBox="1"/>
          <p:nvPr/>
        </p:nvSpPr>
        <p:spPr>
          <a:xfrm>
            <a:off x="4394316" y="2765874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Metadata Store</a:t>
            </a:r>
            <a:endParaRPr b="1" sz="800"/>
          </a:p>
        </p:txBody>
      </p:sp>
      <p:sp>
        <p:nvSpPr>
          <p:cNvPr id="876" name="Google Shape;876;g1724901db24_0_442"/>
          <p:cNvSpPr/>
          <p:nvPr/>
        </p:nvSpPr>
        <p:spPr>
          <a:xfrm>
            <a:off x="6792034" y="3143226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877" name="Google Shape;877;g1724901db24_0_442"/>
          <p:cNvSpPr txBox="1"/>
          <p:nvPr/>
        </p:nvSpPr>
        <p:spPr>
          <a:xfrm>
            <a:off x="5631873" y="2724350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ML Platform</a:t>
            </a:r>
            <a:endParaRPr b="1" sz="800"/>
          </a:p>
        </p:txBody>
      </p:sp>
      <p:sp>
        <p:nvSpPr>
          <p:cNvPr id="878" name="Google Shape;878;g1724901db24_0_442"/>
          <p:cNvSpPr/>
          <p:nvPr/>
        </p:nvSpPr>
        <p:spPr>
          <a:xfrm>
            <a:off x="4394302" y="4455024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879" name="Google Shape;879;g1724901db24_0_4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28210" y="3378361"/>
            <a:ext cx="701140" cy="257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g1724901db24_0_4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87681" y="4638930"/>
            <a:ext cx="386728" cy="36784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g1724901db24_0_442"/>
          <p:cNvSpPr/>
          <p:nvPr/>
        </p:nvSpPr>
        <p:spPr>
          <a:xfrm>
            <a:off x="8029553" y="3132446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882" name="Google Shape;882;g1724901db24_0_442"/>
          <p:cNvPicPr preferRelativeResize="0"/>
          <p:nvPr/>
        </p:nvPicPr>
        <p:blipFill rotWithShape="1">
          <a:blip r:embed="rId12">
            <a:alphaModFix/>
          </a:blip>
          <a:srcRect b="17189" l="13337" r="13094" t="17425"/>
          <a:stretch/>
        </p:blipFill>
        <p:spPr>
          <a:xfrm>
            <a:off x="8199714" y="3320311"/>
            <a:ext cx="422209" cy="3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g1724901db24_0_442"/>
          <p:cNvSpPr/>
          <p:nvPr/>
        </p:nvSpPr>
        <p:spPr>
          <a:xfrm>
            <a:off x="8029553" y="1169577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884" name="Google Shape;884;g1724901db24_0_442"/>
          <p:cNvSpPr txBox="1"/>
          <p:nvPr/>
        </p:nvSpPr>
        <p:spPr>
          <a:xfrm>
            <a:off x="6792048" y="2755094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Model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Registry</a:t>
            </a:r>
            <a:endParaRPr b="1" sz="800"/>
          </a:p>
        </p:txBody>
      </p:sp>
      <p:sp>
        <p:nvSpPr>
          <p:cNvPr id="885" name="Google Shape;885;g1724901db24_0_442"/>
          <p:cNvSpPr txBox="1"/>
          <p:nvPr/>
        </p:nvSpPr>
        <p:spPr>
          <a:xfrm>
            <a:off x="8024101" y="2755031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Model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Serving</a:t>
            </a:r>
            <a:endParaRPr b="1" sz="800"/>
          </a:p>
        </p:txBody>
      </p:sp>
      <p:cxnSp>
        <p:nvCxnSpPr>
          <p:cNvPr id="886" name="Google Shape;886;g1724901db24_0_442"/>
          <p:cNvCxnSpPr>
            <a:stCxn id="860" idx="3"/>
            <a:endCxn id="861" idx="1"/>
          </p:cNvCxnSpPr>
          <p:nvPr/>
        </p:nvCxnSpPr>
        <p:spPr>
          <a:xfrm>
            <a:off x="2692951" y="3507054"/>
            <a:ext cx="4638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7" name="Google Shape;887;g1724901db24_0_442"/>
          <p:cNvCxnSpPr>
            <a:stCxn id="861" idx="3"/>
            <a:endCxn id="866" idx="1"/>
          </p:cNvCxnSpPr>
          <p:nvPr/>
        </p:nvCxnSpPr>
        <p:spPr>
          <a:xfrm flipH="1" rot="10800000">
            <a:off x="3930470" y="3507126"/>
            <a:ext cx="4638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8" name="Google Shape;888;g1724901db24_0_442"/>
          <p:cNvSpPr txBox="1"/>
          <p:nvPr/>
        </p:nvSpPr>
        <p:spPr>
          <a:xfrm>
            <a:off x="4394316" y="4166413"/>
            <a:ext cx="77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Alarm</a:t>
            </a:r>
            <a:endParaRPr b="1" sz="800"/>
          </a:p>
        </p:txBody>
      </p:sp>
      <p:cxnSp>
        <p:nvCxnSpPr>
          <p:cNvPr id="889" name="Google Shape;889;g1724901db24_0_442"/>
          <p:cNvCxnSpPr>
            <a:stCxn id="866" idx="3"/>
            <a:endCxn id="870" idx="1"/>
          </p:cNvCxnSpPr>
          <p:nvPr/>
        </p:nvCxnSpPr>
        <p:spPr>
          <a:xfrm>
            <a:off x="5168002" y="3507067"/>
            <a:ext cx="4638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0" name="Google Shape;890;g1724901db24_0_442"/>
          <p:cNvCxnSpPr/>
          <p:nvPr/>
        </p:nvCxnSpPr>
        <p:spPr>
          <a:xfrm>
            <a:off x="6039189" y="3878900"/>
            <a:ext cx="0" cy="3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91" name="Google Shape;891;g1724901db24_0_4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217453" y="1353496"/>
            <a:ext cx="386729" cy="367836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g1724901db24_0_442"/>
          <p:cNvSpPr/>
          <p:nvPr/>
        </p:nvSpPr>
        <p:spPr>
          <a:xfrm>
            <a:off x="9267086" y="1176410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893" name="Google Shape;893;g1724901db24_0_442"/>
          <p:cNvPicPr preferRelativeResize="0"/>
          <p:nvPr/>
        </p:nvPicPr>
        <p:blipFill rotWithShape="1">
          <a:blip r:embed="rId14">
            <a:alphaModFix/>
          </a:blip>
          <a:srcRect b="12523" l="20558" r="20227" t="10742"/>
          <a:stretch/>
        </p:blipFill>
        <p:spPr>
          <a:xfrm>
            <a:off x="9442671" y="1360329"/>
            <a:ext cx="422298" cy="3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g1724901db24_0_442"/>
          <p:cNvSpPr txBox="1"/>
          <p:nvPr/>
        </p:nvSpPr>
        <p:spPr>
          <a:xfrm>
            <a:off x="9267099" y="886343"/>
            <a:ext cx="77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Front-End</a:t>
            </a:r>
            <a:endParaRPr b="1" sz="800"/>
          </a:p>
        </p:txBody>
      </p:sp>
      <p:sp>
        <p:nvSpPr>
          <p:cNvPr id="895" name="Google Shape;895;g1724901db24_0_442"/>
          <p:cNvSpPr txBox="1"/>
          <p:nvPr/>
        </p:nvSpPr>
        <p:spPr>
          <a:xfrm>
            <a:off x="8024088" y="792225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Load</a:t>
            </a:r>
            <a:br>
              <a:rPr b="1" lang="ko-KR" sz="800"/>
            </a:br>
            <a:r>
              <a:rPr b="1" lang="ko-KR" sz="800"/>
              <a:t>Balancer</a:t>
            </a:r>
            <a:endParaRPr b="1" sz="800"/>
          </a:p>
        </p:txBody>
      </p:sp>
      <p:cxnSp>
        <p:nvCxnSpPr>
          <p:cNvPr id="896" name="Google Shape;896;g1724901db24_0_442"/>
          <p:cNvCxnSpPr>
            <a:stCxn id="870" idx="3"/>
            <a:endCxn id="876" idx="1"/>
          </p:cNvCxnSpPr>
          <p:nvPr/>
        </p:nvCxnSpPr>
        <p:spPr>
          <a:xfrm>
            <a:off x="6405534" y="3511026"/>
            <a:ext cx="38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7" name="Google Shape;897;g1724901db24_0_442"/>
          <p:cNvSpPr/>
          <p:nvPr/>
        </p:nvSpPr>
        <p:spPr>
          <a:xfrm>
            <a:off x="9267086" y="3133826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898" name="Google Shape;898;g1724901db24_0_442"/>
          <p:cNvSpPr/>
          <p:nvPr/>
        </p:nvSpPr>
        <p:spPr>
          <a:xfrm>
            <a:off x="9267086" y="4455024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899" name="Google Shape;899;g1724901db24_0_44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flipH="1">
            <a:off x="9458287" y="4638955"/>
            <a:ext cx="391068" cy="36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g1724901db24_0_44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471676" y="3323198"/>
            <a:ext cx="358820" cy="3678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1" name="Google Shape;901;g1724901db24_0_442"/>
          <p:cNvCxnSpPr>
            <a:endCxn id="867" idx="2"/>
          </p:cNvCxnSpPr>
          <p:nvPr/>
        </p:nvCxnSpPr>
        <p:spPr>
          <a:xfrm rot="10800000">
            <a:off x="4161768" y="1905177"/>
            <a:ext cx="0" cy="160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2" name="Google Shape;902;g1724901db24_0_442"/>
          <p:cNvSpPr/>
          <p:nvPr/>
        </p:nvSpPr>
        <p:spPr>
          <a:xfrm>
            <a:off x="2538017" y="1827086"/>
            <a:ext cx="773700" cy="7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3" name="Google Shape;903;g1724901db24_0_44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731382" y="2011004"/>
            <a:ext cx="386730" cy="3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g1724901db24_0_442"/>
          <p:cNvSpPr txBox="1"/>
          <p:nvPr/>
        </p:nvSpPr>
        <p:spPr>
          <a:xfrm>
            <a:off x="2538017" y="1539905"/>
            <a:ext cx="77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Trigger: CI</a:t>
            </a:r>
            <a:endParaRPr b="1" sz="800"/>
          </a:p>
        </p:txBody>
      </p:sp>
      <p:cxnSp>
        <p:nvCxnSpPr>
          <p:cNvPr id="905" name="Google Shape;905;g1724901db24_0_442"/>
          <p:cNvCxnSpPr>
            <a:stCxn id="902" idx="6"/>
          </p:cNvCxnSpPr>
          <p:nvPr/>
        </p:nvCxnSpPr>
        <p:spPr>
          <a:xfrm>
            <a:off x="3311717" y="2194886"/>
            <a:ext cx="84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906" name="Google Shape;906;g1724901db24_0_442"/>
          <p:cNvSpPr/>
          <p:nvPr/>
        </p:nvSpPr>
        <p:spPr>
          <a:xfrm>
            <a:off x="7410801" y="4455024"/>
            <a:ext cx="773700" cy="7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7" name="Google Shape;907;g1724901db24_0_44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604152" y="4638942"/>
            <a:ext cx="386730" cy="3678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8" name="Google Shape;908;g1724901db24_0_442"/>
          <p:cNvCxnSpPr/>
          <p:nvPr/>
        </p:nvCxnSpPr>
        <p:spPr>
          <a:xfrm>
            <a:off x="7565479" y="3498291"/>
            <a:ext cx="4638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9" name="Google Shape;909;g1724901db24_0_442"/>
          <p:cNvCxnSpPr/>
          <p:nvPr/>
        </p:nvCxnSpPr>
        <p:spPr>
          <a:xfrm rot="10800000">
            <a:off x="7810259" y="3508458"/>
            <a:ext cx="0" cy="70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910" name="Google Shape;910;g1724901db24_0_442"/>
          <p:cNvSpPr txBox="1"/>
          <p:nvPr/>
        </p:nvSpPr>
        <p:spPr>
          <a:xfrm>
            <a:off x="7410514" y="4065558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Trigger: CD</a:t>
            </a:r>
            <a:endParaRPr b="1" sz="800"/>
          </a:p>
        </p:txBody>
      </p:sp>
      <p:sp>
        <p:nvSpPr>
          <p:cNvPr id="911" name="Google Shape;911;g1724901db24_0_442"/>
          <p:cNvSpPr txBox="1"/>
          <p:nvPr/>
        </p:nvSpPr>
        <p:spPr>
          <a:xfrm>
            <a:off x="9189775" y="2742475"/>
            <a:ext cx="84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Monitoring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dk1"/>
                </a:solidFill>
              </a:rPr>
              <a:t>Dashboard</a:t>
            </a:r>
            <a:endParaRPr b="1" sz="800"/>
          </a:p>
        </p:txBody>
      </p:sp>
      <p:sp>
        <p:nvSpPr>
          <p:cNvPr id="912" name="Google Shape;912;g1724901db24_0_442"/>
          <p:cNvSpPr/>
          <p:nvPr/>
        </p:nvSpPr>
        <p:spPr>
          <a:xfrm>
            <a:off x="5631848" y="1831683"/>
            <a:ext cx="773700" cy="735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3" name="Google Shape;913;g1724901db24_0_44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819318" y="2015602"/>
            <a:ext cx="398512" cy="367843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g1724901db24_0_442"/>
          <p:cNvSpPr txBox="1"/>
          <p:nvPr/>
        </p:nvSpPr>
        <p:spPr>
          <a:xfrm>
            <a:off x="6423726" y="1831675"/>
            <a:ext cx="151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/>
              <a:t>Kubernetes service</a:t>
            </a:r>
            <a:endParaRPr sz="1100"/>
          </a:p>
        </p:txBody>
      </p:sp>
      <p:cxnSp>
        <p:nvCxnSpPr>
          <p:cNvPr id="915" name="Google Shape;915;g1724901db24_0_442"/>
          <p:cNvCxnSpPr>
            <a:stCxn id="883" idx="3"/>
            <a:endCxn id="892" idx="1"/>
          </p:cNvCxnSpPr>
          <p:nvPr/>
        </p:nvCxnSpPr>
        <p:spPr>
          <a:xfrm>
            <a:off x="8803253" y="1537377"/>
            <a:ext cx="4638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6" name="Google Shape;916;g1724901db24_0_442"/>
          <p:cNvCxnSpPr/>
          <p:nvPr/>
        </p:nvCxnSpPr>
        <p:spPr>
          <a:xfrm rot="10800000">
            <a:off x="8416296" y="1905187"/>
            <a:ext cx="0" cy="9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7" name="Google Shape;917;g1724901db24_0_442"/>
          <p:cNvCxnSpPr>
            <a:stCxn id="873" idx="1"/>
            <a:endCxn id="878" idx="3"/>
          </p:cNvCxnSpPr>
          <p:nvPr/>
        </p:nvCxnSpPr>
        <p:spPr>
          <a:xfrm rot="10800000">
            <a:off x="5168034" y="4822824"/>
            <a:ext cx="46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8" name="Google Shape;918;g1724901db24_0_442"/>
          <p:cNvCxnSpPr/>
          <p:nvPr/>
        </p:nvCxnSpPr>
        <p:spPr>
          <a:xfrm rot="10800000">
            <a:off x="9653828" y="3869775"/>
            <a:ext cx="0" cy="30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9" name="Google Shape;919;g1724901db24_0_442"/>
          <p:cNvCxnSpPr/>
          <p:nvPr/>
        </p:nvCxnSpPr>
        <p:spPr>
          <a:xfrm rot="10800000">
            <a:off x="9653828" y="2526918"/>
            <a:ext cx="0" cy="3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0" name="Google Shape;920;g1724901db24_0_442"/>
          <p:cNvCxnSpPr/>
          <p:nvPr/>
        </p:nvCxnSpPr>
        <p:spPr>
          <a:xfrm rot="10800000">
            <a:off x="8420951" y="2529015"/>
            <a:ext cx="123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1" name="Google Shape;921;g1724901db24_0_442"/>
          <p:cNvCxnSpPr/>
          <p:nvPr/>
        </p:nvCxnSpPr>
        <p:spPr>
          <a:xfrm rot="10800000">
            <a:off x="6039363" y="4083790"/>
            <a:ext cx="176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922" name="Google Shape;922;g1724901db24_0_442"/>
          <p:cNvSpPr txBox="1"/>
          <p:nvPr/>
        </p:nvSpPr>
        <p:spPr>
          <a:xfrm>
            <a:off x="5631848" y="4166413"/>
            <a:ext cx="77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AutoML</a:t>
            </a:r>
            <a:endParaRPr b="1" sz="800"/>
          </a:p>
        </p:txBody>
      </p:sp>
      <p:sp>
        <p:nvSpPr>
          <p:cNvPr id="923" name="Google Shape;923;g1724901db24_0_442"/>
          <p:cNvSpPr txBox="1"/>
          <p:nvPr/>
        </p:nvSpPr>
        <p:spPr>
          <a:xfrm>
            <a:off x="9267099" y="4065539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dk1"/>
                </a:solidFill>
              </a:rPr>
              <a:t>Monitoring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dk1"/>
                </a:solidFill>
              </a:rPr>
              <a:t>System</a:t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924" name="Google Shape;924;g1724901db24_0_442"/>
          <p:cNvSpPr/>
          <p:nvPr/>
        </p:nvSpPr>
        <p:spPr>
          <a:xfrm>
            <a:off x="7423401" y="5881890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925" name="Google Shape;925;g1724901db24_0_44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576185" y="6036615"/>
            <a:ext cx="442546" cy="426301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g1724901db24_0_442"/>
          <p:cNvSpPr txBox="1"/>
          <p:nvPr/>
        </p:nvSpPr>
        <p:spPr>
          <a:xfrm>
            <a:off x="7410600" y="5594130"/>
            <a:ext cx="77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github</a:t>
            </a:r>
            <a:endParaRPr b="1" sz="800"/>
          </a:p>
        </p:txBody>
      </p:sp>
      <p:cxnSp>
        <p:nvCxnSpPr>
          <p:cNvPr id="927" name="Google Shape;927;g1724901db24_0_442"/>
          <p:cNvCxnSpPr/>
          <p:nvPr/>
        </p:nvCxnSpPr>
        <p:spPr>
          <a:xfrm>
            <a:off x="7797659" y="5190748"/>
            <a:ext cx="0" cy="52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8" name="Google Shape;928;g1724901db24_0_442"/>
          <p:cNvSpPr/>
          <p:nvPr/>
        </p:nvSpPr>
        <p:spPr>
          <a:xfrm>
            <a:off x="10339000" y="2858638"/>
            <a:ext cx="422400" cy="4155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g1721dcc253f_0_486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138" name="Google Shape;138;g1721dcc253f_0_486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lang="ko-KR" sz="3000">
                  <a:solidFill>
                    <a:srgbClr val="434343"/>
                  </a:solidFill>
                </a:rPr>
                <a:t>2</a:t>
              </a:r>
              <a:r>
                <a:rPr b="1" i="0" lang="ko-KR" sz="30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b="1" lang="ko-KR" sz="3000">
                  <a:solidFill>
                    <a:srgbClr val="434343"/>
                  </a:solidFill>
                </a:rPr>
                <a:t>MLOps</a:t>
              </a:r>
              <a:endParaRPr b="1" i="0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g1721dcc253f_0_4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0" name="Google Shape;140;g1721dcc253f_0_4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950" y="1880578"/>
            <a:ext cx="9024100" cy="334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721dcc253f_0_486"/>
          <p:cNvSpPr/>
          <p:nvPr/>
        </p:nvSpPr>
        <p:spPr>
          <a:xfrm>
            <a:off x="1636300" y="2574750"/>
            <a:ext cx="2646900" cy="10830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1721dcc253f_0_486"/>
          <p:cNvSpPr/>
          <p:nvPr/>
        </p:nvSpPr>
        <p:spPr>
          <a:xfrm>
            <a:off x="4303300" y="1880575"/>
            <a:ext cx="1183200" cy="7545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g1721dcc253f_0_4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9600" y="1319575"/>
            <a:ext cx="6432800" cy="446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724901db24_0_519"/>
          <p:cNvSpPr/>
          <p:nvPr/>
        </p:nvSpPr>
        <p:spPr>
          <a:xfrm>
            <a:off x="1184350" y="2695600"/>
            <a:ext cx="3633050" cy="3977175"/>
          </a:xfrm>
          <a:custGeom>
            <a:rect b="b" l="l" r="r" t="t"/>
            <a:pathLst>
              <a:path extrusionOk="0" h="159087" w="145322">
                <a:moveTo>
                  <a:pt x="0" y="0"/>
                </a:moveTo>
                <a:lnTo>
                  <a:pt x="145002" y="0"/>
                </a:lnTo>
                <a:lnTo>
                  <a:pt x="145322" y="103711"/>
                </a:lnTo>
                <a:lnTo>
                  <a:pt x="70421" y="103711"/>
                </a:lnTo>
                <a:lnTo>
                  <a:pt x="70421" y="159087"/>
                </a:lnTo>
                <a:lnTo>
                  <a:pt x="25287" y="159087"/>
                </a:lnTo>
                <a:lnTo>
                  <a:pt x="25287" y="103390"/>
                </a:lnTo>
                <a:lnTo>
                  <a:pt x="320" y="103390"/>
                </a:lnTo>
                <a:close/>
              </a:path>
            </a:pathLst>
          </a:custGeom>
          <a:noFill/>
          <a:ln cap="flat" cmpd="sng" w="76200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934" name="Google Shape;934;g1724901db24_0_519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935" name="Google Shape;935;g1724901db24_0_519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ko-KR" sz="30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3. </a:t>
              </a:r>
              <a:r>
                <a:rPr b="1" i="0" lang="ko-KR" sz="29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MLOps</a:t>
              </a:r>
              <a:endParaRPr b="1" i="0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6" name="Google Shape;936;g1724901db24_0_5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7" name="Google Shape;937;g1724901db24_0_519"/>
          <p:cNvSpPr/>
          <p:nvPr/>
        </p:nvSpPr>
        <p:spPr>
          <a:xfrm>
            <a:off x="1366459" y="3070026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938" name="Google Shape;938;g1724901db24_0_5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635" y="3305161"/>
            <a:ext cx="701140" cy="257486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g1724901db24_0_519"/>
          <p:cNvSpPr/>
          <p:nvPr/>
        </p:nvSpPr>
        <p:spPr>
          <a:xfrm>
            <a:off x="2603978" y="3059246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940" name="Google Shape;940;g1724901db24_0_519"/>
          <p:cNvPicPr preferRelativeResize="0"/>
          <p:nvPr/>
        </p:nvPicPr>
        <p:blipFill rotWithShape="1">
          <a:blip r:embed="rId5">
            <a:alphaModFix/>
          </a:blip>
          <a:srcRect b="17189" l="13337" r="13094" t="17425"/>
          <a:stretch/>
        </p:blipFill>
        <p:spPr>
          <a:xfrm>
            <a:off x="2774139" y="3247111"/>
            <a:ext cx="422209" cy="3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g1724901db24_0_519"/>
          <p:cNvSpPr/>
          <p:nvPr/>
        </p:nvSpPr>
        <p:spPr>
          <a:xfrm>
            <a:off x="2603978" y="1096377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942" name="Google Shape;942;g1724901db24_0_519"/>
          <p:cNvSpPr txBox="1"/>
          <p:nvPr/>
        </p:nvSpPr>
        <p:spPr>
          <a:xfrm>
            <a:off x="1366473" y="2681894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Model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Registry</a:t>
            </a:r>
            <a:endParaRPr b="1" sz="800"/>
          </a:p>
        </p:txBody>
      </p:sp>
      <p:sp>
        <p:nvSpPr>
          <p:cNvPr id="943" name="Google Shape;943;g1724901db24_0_519"/>
          <p:cNvSpPr txBox="1"/>
          <p:nvPr/>
        </p:nvSpPr>
        <p:spPr>
          <a:xfrm>
            <a:off x="2598526" y="2681831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Model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Serving</a:t>
            </a:r>
            <a:endParaRPr b="1" sz="800"/>
          </a:p>
        </p:txBody>
      </p:sp>
      <p:pic>
        <p:nvPicPr>
          <p:cNvPr id="944" name="Google Shape;944;g1724901db24_0_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1878" y="1280296"/>
            <a:ext cx="386729" cy="367836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g1724901db24_0_519"/>
          <p:cNvSpPr/>
          <p:nvPr/>
        </p:nvSpPr>
        <p:spPr>
          <a:xfrm>
            <a:off x="3841511" y="1103210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946" name="Google Shape;946;g1724901db24_0_519"/>
          <p:cNvPicPr preferRelativeResize="0"/>
          <p:nvPr/>
        </p:nvPicPr>
        <p:blipFill rotWithShape="1">
          <a:blip r:embed="rId7">
            <a:alphaModFix/>
          </a:blip>
          <a:srcRect b="12523" l="20558" r="20227" t="10742"/>
          <a:stretch/>
        </p:blipFill>
        <p:spPr>
          <a:xfrm>
            <a:off x="4017096" y="1287129"/>
            <a:ext cx="422298" cy="3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g1724901db24_0_519"/>
          <p:cNvSpPr txBox="1"/>
          <p:nvPr/>
        </p:nvSpPr>
        <p:spPr>
          <a:xfrm>
            <a:off x="3841524" y="813143"/>
            <a:ext cx="77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Front-End</a:t>
            </a:r>
            <a:endParaRPr b="1" sz="800"/>
          </a:p>
        </p:txBody>
      </p:sp>
      <p:sp>
        <p:nvSpPr>
          <p:cNvPr id="948" name="Google Shape;948;g1724901db24_0_519"/>
          <p:cNvSpPr txBox="1"/>
          <p:nvPr/>
        </p:nvSpPr>
        <p:spPr>
          <a:xfrm>
            <a:off x="2598513" y="719025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Load</a:t>
            </a:r>
            <a:br>
              <a:rPr b="1" lang="ko-KR" sz="800"/>
            </a:br>
            <a:r>
              <a:rPr b="1" lang="ko-KR" sz="800"/>
              <a:t>Balancer</a:t>
            </a:r>
            <a:endParaRPr b="1" sz="800"/>
          </a:p>
        </p:txBody>
      </p:sp>
      <p:sp>
        <p:nvSpPr>
          <p:cNvPr id="949" name="Google Shape;949;g1724901db24_0_519"/>
          <p:cNvSpPr/>
          <p:nvPr/>
        </p:nvSpPr>
        <p:spPr>
          <a:xfrm>
            <a:off x="3841511" y="3060626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950" name="Google Shape;950;g1724901db24_0_519"/>
          <p:cNvSpPr/>
          <p:nvPr/>
        </p:nvSpPr>
        <p:spPr>
          <a:xfrm>
            <a:off x="3841511" y="4381824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951" name="Google Shape;951;g1724901db24_0_5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4032712" y="4565755"/>
            <a:ext cx="391068" cy="36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g1724901db24_0_5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46101" y="3249998"/>
            <a:ext cx="358820" cy="3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g1724901db24_0_519"/>
          <p:cNvSpPr/>
          <p:nvPr/>
        </p:nvSpPr>
        <p:spPr>
          <a:xfrm>
            <a:off x="1985226" y="4381824"/>
            <a:ext cx="773700" cy="7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4" name="Google Shape;954;g1724901db24_0_5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78577" y="4565742"/>
            <a:ext cx="386730" cy="3678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5" name="Google Shape;955;g1724901db24_0_519"/>
          <p:cNvCxnSpPr/>
          <p:nvPr/>
        </p:nvCxnSpPr>
        <p:spPr>
          <a:xfrm>
            <a:off x="2139904" y="3425091"/>
            <a:ext cx="4638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6" name="Google Shape;956;g1724901db24_0_519"/>
          <p:cNvCxnSpPr/>
          <p:nvPr/>
        </p:nvCxnSpPr>
        <p:spPr>
          <a:xfrm rot="10800000">
            <a:off x="2384684" y="3435258"/>
            <a:ext cx="0" cy="70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957" name="Google Shape;957;g1724901db24_0_519"/>
          <p:cNvSpPr txBox="1"/>
          <p:nvPr/>
        </p:nvSpPr>
        <p:spPr>
          <a:xfrm>
            <a:off x="1984939" y="3992358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Trigger: CD</a:t>
            </a:r>
            <a:endParaRPr b="1" sz="800"/>
          </a:p>
        </p:txBody>
      </p:sp>
      <p:sp>
        <p:nvSpPr>
          <p:cNvPr id="958" name="Google Shape;958;g1724901db24_0_519"/>
          <p:cNvSpPr txBox="1"/>
          <p:nvPr/>
        </p:nvSpPr>
        <p:spPr>
          <a:xfrm>
            <a:off x="3764200" y="2669275"/>
            <a:ext cx="84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Monitoring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dk1"/>
                </a:solidFill>
              </a:rPr>
              <a:t>Dashboard</a:t>
            </a:r>
            <a:endParaRPr b="1" sz="800"/>
          </a:p>
        </p:txBody>
      </p:sp>
      <p:cxnSp>
        <p:nvCxnSpPr>
          <p:cNvPr id="959" name="Google Shape;959;g1724901db24_0_519"/>
          <p:cNvCxnSpPr>
            <a:stCxn id="941" idx="3"/>
            <a:endCxn id="945" idx="1"/>
          </p:cNvCxnSpPr>
          <p:nvPr/>
        </p:nvCxnSpPr>
        <p:spPr>
          <a:xfrm>
            <a:off x="3377678" y="1464177"/>
            <a:ext cx="4638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0" name="Google Shape;960;g1724901db24_0_519"/>
          <p:cNvCxnSpPr/>
          <p:nvPr/>
        </p:nvCxnSpPr>
        <p:spPr>
          <a:xfrm rot="10800000">
            <a:off x="2990721" y="1831987"/>
            <a:ext cx="0" cy="9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1" name="Google Shape;961;g1724901db24_0_519"/>
          <p:cNvCxnSpPr/>
          <p:nvPr/>
        </p:nvCxnSpPr>
        <p:spPr>
          <a:xfrm rot="10800000">
            <a:off x="4228253" y="3796575"/>
            <a:ext cx="0" cy="30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2" name="Google Shape;962;g1724901db24_0_519"/>
          <p:cNvCxnSpPr/>
          <p:nvPr/>
        </p:nvCxnSpPr>
        <p:spPr>
          <a:xfrm rot="10800000">
            <a:off x="4228253" y="2453718"/>
            <a:ext cx="0" cy="3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3" name="Google Shape;963;g1724901db24_0_519"/>
          <p:cNvCxnSpPr/>
          <p:nvPr/>
        </p:nvCxnSpPr>
        <p:spPr>
          <a:xfrm rot="10800000">
            <a:off x="2995376" y="2455815"/>
            <a:ext cx="123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g1724901db24_0_519"/>
          <p:cNvSpPr txBox="1"/>
          <p:nvPr/>
        </p:nvSpPr>
        <p:spPr>
          <a:xfrm>
            <a:off x="3841524" y="3992339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dk1"/>
                </a:solidFill>
              </a:rPr>
              <a:t>Monitoring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dk1"/>
                </a:solidFill>
              </a:rPr>
              <a:t>System</a:t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965" name="Google Shape;965;g1724901db24_0_519"/>
          <p:cNvSpPr/>
          <p:nvPr/>
        </p:nvSpPr>
        <p:spPr>
          <a:xfrm>
            <a:off x="1997826" y="5808690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966" name="Google Shape;966;g1724901db24_0_5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50610" y="5963415"/>
            <a:ext cx="442546" cy="426301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g1724901db24_0_519"/>
          <p:cNvSpPr txBox="1"/>
          <p:nvPr/>
        </p:nvSpPr>
        <p:spPr>
          <a:xfrm>
            <a:off x="1985025" y="5520930"/>
            <a:ext cx="77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github</a:t>
            </a:r>
            <a:endParaRPr b="1" sz="800"/>
          </a:p>
        </p:txBody>
      </p:sp>
      <p:cxnSp>
        <p:nvCxnSpPr>
          <p:cNvPr id="968" name="Google Shape;968;g1724901db24_0_519"/>
          <p:cNvCxnSpPr/>
          <p:nvPr/>
        </p:nvCxnSpPr>
        <p:spPr>
          <a:xfrm>
            <a:off x="2372084" y="5117548"/>
            <a:ext cx="0" cy="52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9" name="Google Shape;969;g1724901db24_0_519"/>
          <p:cNvSpPr/>
          <p:nvPr/>
        </p:nvSpPr>
        <p:spPr>
          <a:xfrm>
            <a:off x="627175" y="2765713"/>
            <a:ext cx="422400" cy="4155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</a:t>
            </a:r>
            <a:endParaRPr/>
          </a:p>
        </p:txBody>
      </p:sp>
      <p:sp>
        <p:nvSpPr>
          <p:cNvPr id="970" name="Google Shape;970;g1724901db24_0_519"/>
          <p:cNvSpPr txBox="1"/>
          <p:nvPr/>
        </p:nvSpPr>
        <p:spPr>
          <a:xfrm>
            <a:off x="6447475" y="1096375"/>
            <a:ext cx="4238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Malgun Gothic"/>
                <a:ea typeface="Malgun Gothic"/>
                <a:cs typeface="Malgun Gothic"/>
                <a:sym typeface="Malgun Gothic"/>
              </a:rPr>
              <a:t>MLflow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: Model Registry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-"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실험 추적 관리와 모델 저장소로 활용하기 위해 MLflow를 사용한다.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1" name="Google Shape;971;g1724901db24_0_519"/>
          <p:cNvSpPr txBox="1"/>
          <p:nvPr/>
        </p:nvSpPr>
        <p:spPr>
          <a:xfrm>
            <a:off x="6447475" y="2100000"/>
            <a:ext cx="4238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Malgun Gothic"/>
                <a:ea typeface="Malgun Gothic"/>
                <a:cs typeface="Malgun Gothic"/>
                <a:sym typeface="Malgun Gothic"/>
              </a:rPr>
              <a:t>Seldon Core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: Model Serving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-"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모델을 API로 감싸 배포해주는 프레임워크이다.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-"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input data에 대해서 전처리를 수행할 수 있다.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-"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요청에 따라 auto scaling을 할 수 있다.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-"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ensemble을 수행할 수 있다.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2" name="Google Shape;972;g1724901db24_0_519"/>
          <p:cNvSpPr txBox="1"/>
          <p:nvPr/>
        </p:nvSpPr>
        <p:spPr>
          <a:xfrm>
            <a:off x="6447475" y="3472925"/>
            <a:ext cx="4238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Malgun Gothic"/>
                <a:ea typeface="Malgun Gothic"/>
                <a:cs typeface="Malgun Gothic"/>
                <a:sym typeface="Malgun Gothic"/>
              </a:rPr>
              <a:t>Argo 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: CD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-"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argo cd는 Github 레포지토리에 있는 manifest 파일을 감시하면서 현재 배포된 상태와 Github에 정의된 manifest 상태를 동일하게 유지하는 역할을 수행한다.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3" name="Google Shape;973;g1724901db24_0_519"/>
          <p:cNvSpPr txBox="1"/>
          <p:nvPr/>
        </p:nvSpPr>
        <p:spPr>
          <a:xfrm>
            <a:off x="6447475" y="4661050"/>
            <a:ext cx="4238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Malgun Gothic"/>
                <a:ea typeface="Malgun Gothic"/>
                <a:cs typeface="Malgun Gothic"/>
                <a:sym typeface="Malgun Gothic"/>
              </a:rPr>
              <a:t>Prometheus 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: Monitoring System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-"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prometheus QL을 이용해 서버로부터 정보를 가져오는 형태를 가진다.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4" name="Google Shape;974;g1724901db24_0_519"/>
          <p:cNvSpPr txBox="1"/>
          <p:nvPr/>
        </p:nvSpPr>
        <p:spPr>
          <a:xfrm>
            <a:off x="6447475" y="5664675"/>
            <a:ext cx="4238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Malgun Gothic"/>
                <a:ea typeface="Malgun Gothic"/>
                <a:cs typeface="Malgun Gothic"/>
                <a:sym typeface="Malgun Gothic"/>
              </a:rPr>
              <a:t>Grafana 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: Monitoring Dashboard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-"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prometheus 처럼 정보를 제공하는 다양한 data source와 함께 사용하며 data source로 부터 얻는 다양한 server metric을 시각화한다.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172575e84f2_3_0"/>
          <p:cNvSpPr/>
          <p:nvPr/>
        </p:nvSpPr>
        <p:spPr>
          <a:xfrm>
            <a:off x="2258075" y="752100"/>
            <a:ext cx="2703000" cy="1347900"/>
          </a:xfrm>
          <a:prstGeom prst="rect">
            <a:avLst/>
          </a:prstGeom>
          <a:noFill/>
          <a:ln cap="flat" cmpd="sng" w="762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0" name="Google Shape;980;g172575e84f2_3_0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981" name="Google Shape;981;g172575e84f2_3_0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ko-KR" sz="30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3. </a:t>
              </a:r>
              <a:r>
                <a:rPr b="1" i="0" lang="ko-KR" sz="29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MLOps</a:t>
              </a:r>
              <a:endParaRPr b="1" i="0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2" name="Google Shape;982;g172575e84f2_3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3" name="Google Shape;983;g172575e84f2_3_0"/>
          <p:cNvSpPr/>
          <p:nvPr/>
        </p:nvSpPr>
        <p:spPr>
          <a:xfrm>
            <a:off x="1366459" y="3070026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984" name="Google Shape;984;g172575e84f2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635" y="3305161"/>
            <a:ext cx="701140" cy="257486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g172575e84f2_3_0"/>
          <p:cNvSpPr/>
          <p:nvPr/>
        </p:nvSpPr>
        <p:spPr>
          <a:xfrm>
            <a:off x="2603978" y="3059246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986" name="Google Shape;986;g172575e84f2_3_0"/>
          <p:cNvPicPr preferRelativeResize="0"/>
          <p:nvPr/>
        </p:nvPicPr>
        <p:blipFill rotWithShape="1">
          <a:blip r:embed="rId5">
            <a:alphaModFix/>
          </a:blip>
          <a:srcRect b="17189" l="13337" r="13094" t="17425"/>
          <a:stretch/>
        </p:blipFill>
        <p:spPr>
          <a:xfrm>
            <a:off x="2774139" y="3247111"/>
            <a:ext cx="422209" cy="3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g172575e84f2_3_0"/>
          <p:cNvSpPr/>
          <p:nvPr/>
        </p:nvSpPr>
        <p:spPr>
          <a:xfrm>
            <a:off x="2603978" y="1096377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988" name="Google Shape;988;g172575e84f2_3_0"/>
          <p:cNvSpPr txBox="1"/>
          <p:nvPr/>
        </p:nvSpPr>
        <p:spPr>
          <a:xfrm>
            <a:off x="1366473" y="2681894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Model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Registry</a:t>
            </a:r>
            <a:endParaRPr b="1" sz="800"/>
          </a:p>
        </p:txBody>
      </p:sp>
      <p:sp>
        <p:nvSpPr>
          <p:cNvPr id="989" name="Google Shape;989;g172575e84f2_3_0"/>
          <p:cNvSpPr txBox="1"/>
          <p:nvPr/>
        </p:nvSpPr>
        <p:spPr>
          <a:xfrm>
            <a:off x="2598526" y="2681831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Model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Serving</a:t>
            </a:r>
            <a:endParaRPr b="1" sz="800"/>
          </a:p>
        </p:txBody>
      </p:sp>
      <p:pic>
        <p:nvPicPr>
          <p:cNvPr id="990" name="Google Shape;990;g172575e84f2_3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1878" y="1280296"/>
            <a:ext cx="386729" cy="367836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g172575e84f2_3_0"/>
          <p:cNvSpPr/>
          <p:nvPr/>
        </p:nvSpPr>
        <p:spPr>
          <a:xfrm>
            <a:off x="3841511" y="1103210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992" name="Google Shape;992;g172575e84f2_3_0"/>
          <p:cNvPicPr preferRelativeResize="0"/>
          <p:nvPr/>
        </p:nvPicPr>
        <p:blipFill rotWithShape="1">
          <a:blip r:embed="rId7">
            <a:alphaModFix/>
          </a:blip>
          <a:srcRect b="12523" l="20558" r="20227" t="10742"/>
          <a:stretch/>
        </p:blipFill>
        <p:spPr>
          <a:xfrm>
            <a:off x="4017096" y="1287129"/>
            <a:ext cx="422298" cy="3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g172575e84f2_3_0"/>
          <p:cNvSpPr txBox="1"/>
          <p:nvPr/>
        </p:nvSpPr>
        <p:spPr>
          <a:xfrm>
            <a:off x="3852399" y="733180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FrontEnd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Server</a:t>
            </a:r>
            <a:endParaRPr b="1" sz="800"/>
          </a:p>
        </p:txBody>
      </p:sp>
      <p:sp>
        <p:nvSpPr>
          <p:cNvPr id="994" name="Google Shape;994;g172575e84f2_3_0"/>
          <p:cNvSpPr txBox="1"/>
          <p:nvPr/>
        </p:nvSpPr>
        <p:spPr>
          <a:xfrm>
            <a:off x="2598513" y="719025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Web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Server</a:t>
            </a:r>
            <a:endParaRPr b="1" sz="800"/>
          </a:p>
        </p:txBody>
      </p:sp>
      <p:sp>
        <p:nvSpPr>
          <p:cNvPr id="995" name="Google Shape;995;g172575e84f2_3_0"/>
          <p:cNvSpPr/>
          <p:nvPr/>
        </p:nvSpPr>
        <p:spPr>
          <a:xfrm>
            <a:off x="3841511" y="3060626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996" name="Google Shape;996;g172575e84f2_3_0"/>
          <p:cNvSpPr/>
          <p:nvPr/>
        </p:nvSpPr>
        <p:spPr>
          <a:xfrm>
            <a:off x="3841511" y="4381824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997" name="Google Shape;997;g172575e84f2_3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4032712" y="4565755"/>
            <a:ext cx="391068" cy="36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g172575e84f2_3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46101" y="3249998"/>
            <a:ext cx="358820" cy="3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g172575e84f2_3_0"/>
          <p:cNvSpPr/>
          <p:nvPr/>
        </p:nvSpPr>
        <p:spPr>
          <a:xfrm>
            <a:off x="1985226" y="4381824"/>
            <a:ext cx="773700" cy="7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0" name="Google Shape;1000;g172575e84f2_3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78577" y="4565742"/>
            <a:ext cx="386730" cy="3678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1" name="Google Shape;1001;g172575e84f2_3_0"/>
          <p:cNvCxnSpPr/>
          <p:nvPr/>
        </p:nvCxnSpPr>
        <p:spPr>
          <a:xfrm>
            <a:off x="2139904" y="3425091"/>
            <a:ext cx="4638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2" name="Google Shape;1002;g172575e84f2_3_0"/>
          <p:cNvCxnSpPr/>
          <p:nvPr/>
        </p:nvCxnSpPr>
        <p:spPr>
          <a:xfrm rot="10800000">
            <a:off x="2384684" y="3435258"/>
            <a:ext cx="0" cy="70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03" name="Google Shape;1003;g172575e84f2_3_0"/>
          <p:cNvSpPr txBox="1"/>
          <p:nvPr/>
        </p:nvSpPr>
        <p:spPr>
          <a:xfrm>
            <a:off x="1984939" y="3992358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Trigger: CD</a:t>
            </a:r>
            <a:endParaRPr b="1" sz="800"/>
          </a:p>
        </p:txBody>
      </p:sp>
      <p:sp>
        <p:nvSpPr>
          <p:cNvPr id="1004" name="Google Shape;1004;g172575e84f2_3_0"/>
          <p:cNvSpPr txBox="1"/>
          <p:nvPr/>
        </p:nvSpPr>
        <p:spPr>
          <a:xfrm>
            <a:off x="3764200" y="2669275"/>
            <a:ext cx="84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Monitoring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dk1"/>
                </a:solidFill>
              </a:rPr>
              <a:t>Dashboard</a:t>
            </a:r>
            <a:endParaRPr b="1" sz="800"/>
          </a:p>
        </p:txBody>
      </p:sp>
      <p:cxnSp>
        <p:nvCxnSpPr>
          <p:cNvPr id="1005" name="Google Shape;1005;g172575e84f2_3_0"/>
          <p:cNvCxnSpPr>
            <a:stCxn id="991" idx="1"/>
            <a:endCxn id="987" idx="3"/>
          </p:cNvCxnSpPr>
          <p:nvPr/>
        </p:nvCxnSpPr>
        <p:spPr>
          <a:xfrm rot="10800000">
            <a:off x="3377711" y="1464110"/>
            <a:ext cx="4638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6" name="Google Shape;1006;g172575e84f2_3_0"/>
          <p:cNvCxnSpPr/>
          <p:nvPr/>
        </p:nvCxnSpPr>
        <p:spPr>
          <a:xfrm rot="10800000">
            <a:off x="2990721" y="1831987"/>
            <a:ext cx="0" cy="9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7" name="Google Shape;1007;g172575e84f2_3_0"/>
          <p:cNvCxnSpPr/>
          <p:nvPr/>
        </p:nvCxnSpPr>
        <p:spPr>
          <a:xfrm rot="10800000">
            <a:off x="4228253" y="3796575"/>
            <a:ext cx="0" cy="30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8" name="Google Shape;1008;g172575e84f2_3_0"/>
          <p:cNvCxnSpPr/>
          <p:nvPr/>
        </p:nvCxnSpPr>
        <p:spPr>
          <a:xfrm rot="10800000">
            <a:off x="4228253" y="2453718"/>
            <a:ext cx="0" cy="3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9" name="Google Shape;1009;g172575e84f2_3_0"/>
          <p:cNvCxnSpPr/>
          <p:nvPr/>
        </p:nvCxnSpPr>
        <p:spPr>
          <a:xfrm rot="10800000">
            <a:off x="2995376" y="2455815"/>
            <a:ext cx="123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0" name="Google Shape;1010;g172575e84f2_3_0"/>
          <p:cNvSpPr txBox="1"/>
          <p:nvPr/>
        </p:nvSpPr>
        <p:spPr>
          <a:xfrm>
            <a:off x="3841524" y="3992339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dk1"/>
                </a:solidFill>
              </a:rPr>
              <a:t>Monitoring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dk1"/>
                </a:solidFill>
              </a:rPr>
              <a:t>System</a:t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1011" name="Google Shape;1011;g172575e84f2_3_0"/>
          <p:cNvSpPr/>
          <p:nvPr/>
        </p:nvSpPr>
        <p:spPr>
          <a:xfrm>
            <a:off x="1997826" y="5808690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012" name="Google Shape;1012;g172575e84f2_3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50610" y="5963415"/>
            <a:ext cx="442546" cy="42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g172575e84f2_3_0"/>
          <p:cNvSpPr txBox="1"/>
          <p:nvPr/>
        </p:nvSpPr>
        <p:spPr>
          <a:xfrm>
            <a:off x="1985025" y="5520930"/>
            <a:ext cx="77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github</a:t>
            </a:r>
            <a:endParaRPr b="1" sz="800"/>
          </a:p>
        </p:txBody>
      </p:sp>
      <p:cxnSp>
        <p:nvCxnSpPr>
          <p:cNvPr id="1014" name="Google Shape;1014;g172575e84f2_3_0"/>
          <p:cNvCxnSpPr/>
          <p:nvPr/>
        </p:nvCxnSpPr>
        <p:spPr>
          <a:xfrm>
            <a:off x="2372084" y="5117548"/>
            <a:ext cx="0" cy="52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5" name="Google Shape;1015;g172575e84f2_3_0"/>
          <p:cNvSpPr/>
          <p:nvPr/>
        </p:nvSpPr>
        <p:spPr>
          <a:xfrm>
            <a:off x="1706850" y="1103188"/>
            <a:ext cx="422400" cy="4155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</a:t>
            </a:r>
            <a:endParaRPr/>
          </a:p>
        </p:txBody>
      </p:sp>
      <p:sp>
        <p:nvSpPr>
          <p:cNvPr id="1016" name="Google Shape;1016;g172575e84f2_3_0"/>
          <p:cNvSpPr txBox="1"/>
          <p:nvPr/>
        </p:nvSpPr>
        <p:spPr>
          <a:xfrm>
            <a:off x="6502700" y="1464100"/>
            <a:ext cx="42381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/>
              <a:t>Web Deployment</a:t>
            </a:r>
            <a:endParaRPr b="1" sz="18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ko-KR" sz="1500"/>
              <a:t>AWS Rout53</a:t>
            </a:r>
            <a:endParaRPr b="1" sz="15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ko-KR" sz="1500">
                <a:solidFill>
                  <a:schemeClr val="dk1"/>
                </a:solidFill>
              </a:rPr>
              <a:t>Nginx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ko-KR" sz="1500">
                <a:solidFill>
                  <a:schemeClr val="dk1"/>
                </a:solidFill>
              </a:rPr>
              <a:t>Certbot &amp; Let’s Encrypt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ko-KR" sz="1500">
                <a:solidFill>
                  <a:schemeClr val="dk1"/>
                </a:solidFill>
              </a:rPr>
              <a:t>React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ko-KR" sz="1500">
                <a:solidFill>
                  <a:schemeClr val="dk1"/>
                </a:solidFill>
              </a:rPr>
              <a:t>AWS Instance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172575e84f2_3_41"/>
          <p:cNvSpPr/>
          <p:nvPr/>
        </p:nvSpPr>
        <p:spPr>
          <a:xfrm>
            <a:off x="2258075" y="752100"/>
            <a:ext cx="2703000" cy="1347900"/>
          </a:xfrm>
          <a:prstGeom prst="rect">
            <a:avLst/>
          </a:prstGeom>
          <a:noFill/>
          <a:ln cap="flat" cmpd="sng" w="762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2" name="Google Shape;1022;g172575e84f2_3_41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1023" name="Google Shape;1023;g172575e84f2_3_41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ko-KR" sz="30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3. </a:t>
              </a:r>
              <a:r>
                <a:rPr b="1" i="0" lang="ko-KR" sz="29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MLOps</a:t>
              </a:r>
              <a:endParaRPr b="1" i="0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4" name="Google Shape;1024;g172575e84f2_3_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5" name="Google Shape;1025;g172575e84f2_3_41"/>
          <p:cNvSpPr/>
          <p:nvPr/>
        </p:nvSpPr>
        <p:spPr>
          <a:xfrm>
            <a:off x="1366459" y="3070026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026" name="Google Shape;1026;g172575e84f2_3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635" y="3305161"/>
            <a:ext cx="701140" cy="257486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g172575e84f2_3_41"/>
          <p:cNvSpPr/>
          <p:nvPr/>
        </p:nvSpPr>
        <p:spPr>
          <a:xfrm>
            <a:off x="2603978" y="3059246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028" name="Google Shape;1028;g172575e84f2_3_41"/>
          <p:cNvPicPr preferRelativeResize="0"/>
          <p:nvPr/>
        </p:nvPicPr>
        <p:blipFill rotWithShape="1">
          <a:blip r:embed="rId5">
            <a:alphaModFix/>
          </a:blip>
          <a:srcRect b="17189" l="13337" r="13094" t="17425"/>
          <a:stretch/>
        </p:blipFill>
        <p:spPr>
          <a:xfrm>
            <a:off x="2774139" y="3247111"/>
            <a:ext cx="422209" cy="3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g172575e84f2_3_41"/>
          <p:cNvSpPr/>
          <p:nvPr/>
        </p:nvSpPr>
        <p:spPr>
          <a:xfrm>
            <a:off x="2603978" y="1096377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030" name="Google Shape;1030;g172575e84f2_3_41"/>
          <p:cNvSpPr txBox="1"/>
          <p:nvPr/>
        </p:nvSpPr>
        <p:spPr>
          <a:xfrm>
            <a:off x="1366473" y="2681894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Model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Registry</a:t>
            </a:r>
            <a:endParaRPr b="1" sz="800"/>
          </a:p>
        </p:txBody>
      </p:sp>
      <p:sp>
        <p:nvSpPr>
          <p:cNvPr id="1031" name="Google Shape;1031;g172575e84f2_3_41"/>
          <p:cNvSpPr txBox="1"/>
          <p:nvPr/>
        </p:nvSpPr>
        <p:spPr>
          <a:xfrm>
            <a:off x="2598526" y="2681831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Model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Serving</a:t>
            </a:r>
            <a:endParaRPr b="1" sz="800"/>
          </a:p>
        </p:txBody>
      </p:sp>
      <p:pic>
        <p:nvPicPr>
          <p:cNvPr id="1032" name="Google Shape;1032;g172575e84f2_3_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1878" y="1280296"/>
            <a:ext cx="386729" cy="367836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g172575e84f2_3_41"/>
          <p:cNvSpPr/>
          <p:nvPr/>
        </p:nvSpPr>
        <p:spPr>
          <a:xfrm>
            <a:off x="3841511" y="1103210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034" name="Google Shape;1034;g172575e84f2_3_41"/>
          <p:cNvPicPr preferRelativeResize="0"/>
          <p:nvPr/>
        </p:nvPicPr>
        <p:blipFill rotWithShape="1">
          <a:blip r:embed="rId7">
            <a:alphaModFix/>
          </a:blip>
          <a:srcRect b="12523" l="20558" r="20227" t="10742"/>
          <a:stretch/>
        </p:blipFill>
        <p:spPr>
          <a:xfrm>
            <a:off x="4017096" y="1287129"/>
            <a:ext cx="422298" cy="3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g172575e84f2_3_41"/>
          <p:cNvSpPr txBox="1"/>
          <p:nvPr/>
        </p:nvSpPr>
        <p:spPr>
          <a:xfrm>
            <a:off x="3852399" y="733180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FrontEnd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Server</a:t>
            </a:r>
            <a:endParaRPr b="1" sz="800"/>
          </a:p>
        </p:txBody>
      </p:sp>
      <p:sp>
        <p:nvSpPr>
          <p:cNvPr id="1036" name="Google Shape;1036;g172575e84f2_3_41"/>
          <p:cNvSpPr txBox="1"/>
          <p:nvPr/>
        </p:nvSpPr>
        <p:spPr>
          <a:xfrm>
            <a:off x="2598513" y="719025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Web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Server</a:t>
            </a:r>
            <a:endParaRPr b="1" sz="800"/>
          </a:p>
        </p:txBody>
      </p:sp>
      <p:sp>
        <p:nvSpPr>
          <p:cNvPr id="1037" name="Google Shape;1037;g172575e84f2_3_41"/>
          <p:cNvSpPr/>
          <p:nvPr/>
        </p:nvSpPr>
        <p:spPr>
          <a:xfrm>
            <a:off x="3841511" y="3060626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038" name="Google Shape;1038;g172575e84f2_3_41"/>
          <p:cNvSpPr/>
          <p:nvPr/>
        </p:nvSpPr>
        <p:spPr>
          <a:xfrm>
            <a:off x="3841511" y="4381824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039" name="Google Shape;1039;g172575e84f2_3_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4032712" y="4565755"/>
            <a:ext cx="391068" cy="36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g172575e84f2_3_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46101" y="3249998"/>
            <a:ext cx="358820" cy="3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g172575e84f2_3_41"/>
          <p:cNvSpPr/>
          <p:nvPr/>
        </p:nvSpPr>
        <p:spPr>
          <a:xfrm>
            <a:off x="1985226" y="4381824"/>
            <a:ext cx="773700" cy="7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2" name="Google Shape;1042;g172575e84f2_3_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78577" y="4565742"/>
            <a:ext cx="386730" cy="3678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3" name="Google Shape;1043;g172575e84f2_3_41"/>
          <p:cNvCxnSpPr/>
          <p:nvPr/>
        </p:nvCxnSpPr>
        <p:spPr>
          <a:xfrm>
            <a:off x="2139904" y="3425091"/>
            <a:ext cx="4638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4" name="Google Shape;1044;g172575e84f2_3_41"/>
          <p:cNvCxnSpPr/>
          <p:nvPr/>
        </p:nvCxnSpPr>
        <p:spPr>
          <a:xfrm rot="10800000">
            <a:off x="2384684" y="3435258"/>
            <a:ext cx="0" cy="70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45" name="Google Shape;1045;g172575e84f2_3_41"/>
          <p:cNvSpPr txBox="1"/>
          <p:nvPr/>
        </p:nvSpPr>
        <p:spPr>
          <a:xfrm>
            <a:off x="1984939" y="3992358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Trigger: CD</a:t>
            </a:r>
            <a:endParaRPr b="1" sz="800"/>
          </a:p>
        </p:txBody>
      </p:sp>
      <p:sp>
        <p:nvSpPr>
          <p:cNvPr id="1046" name="Google Shape;1046;g172575e84f2_3_41"/>
          <p:cNvSpPr txBox="1"/>
          <p:nvPr/>
        </p:nvSpPr>
        <p:spPr>
          <a:xfrm>
            <a:off x="3764200" y="2669275"/>
            <a:ext cx="84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Monitoring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dk1"/>
                </a:solidFill>
              </a:rPr>
              <a:t>Dashboard</a:t>
            </a:r>
            <a:endParaRPr b="1" sz="800"/>
          </a:p>
        </p:txBody>
      </p:sp>
      <p:cxnSp>
        <p:nvCxnSpPr>
          <p:cNvPr id="1047" name="Google Shape;1047;g172575e84f2_3_41"/>
          <p:cNvCxnSpPr>
            <a:stCxn id="1033" idx="1"/>
            <a:endCxn id="1029" idx="3"/>
          </p:cNvCxnSpPr>
          <p:nvPr/>
        </p:nvCxnSpPr>
        <p:spPr>
          <a:xfrm rot="10800000">
            <a:off x="3377711" y="1464110"/>
            <a:ext cx="4638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8" name="Google Shape;1048;g172575e84f2_3_41"/>
          <p:cNvCxnSpPr/>
          <p:nvPr/>
        </p:nvCxnSpPr>
        <p:spPr>
          <a:xfrm rot="10800000">
            <a:off x="2990721" y="1831987"/>
            <a:ext cx="0" cy="9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9" name="Google Shape;1049;g172575e84f2_3_41"/>
          <p:cNvCxnSpPr/>
          <p:nvPr/>
        </p:nvCxnSpPr>
        <p:spPr>
          <a:xfrm rot="10800000">
            <a:off x="4228253" y="3796575"/>
            <a:ext cx="0" cy="30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0" name="Google Shape;1050;g172575e84f2_3_41"/>
          <p:cNvCxnSpPr/>
          <p:nvPr/>
        </p:nvCxnSpPr>
        <p:spPr>
          <a:xfrm rot="10800000">
            <a:off x="4228253" y="2453718"/>
            <a:ext cx="0" cy="3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1" name="Google Shape;1051;g172575e84f2_3_41"/>
          <p:cNvCxnSpPr/>
          <p:nvPr/>
        </p:nvCxnSpPr>
        <p:spPr>
          <a:xfrm rot="10800000">
            <a:off x="2995376" y="2455815"/>
            <a:ext cx="123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2" name="Google Shape;1052;g172575e84f2_3_41"/>
          <p:cNvSpPr txBox="1"/>
          <p:nvPr/>
        </p:nvSpPr>
        <p:spPr>
          <a:xfrm>
            <a:off x="3841524" y="3992339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dk1"/>
                </a:solidFill>
              </a:rPr>
              <a:t>Monitoring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dk1"/>
                </a:solidFill>
              </a:rPr>
              <a:t>System</a:t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1053" name="Google Shape;1053;g172575e84f2_3_41"/>
          <p:cNvSpPr/>
          <p:nvPr/>
        </p:nvSpPr>
        <p:spPr>
          <a:xfrm>
            <a:off x="1997826" y="5808690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054" name="Google Shape;1054;g172575e84f2_3_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50610" y="5963415"/>
            <a:ext cx="442546" cy="42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g172575e84f2_3_41"/>
          <p:cNvSpPr txBox="1"/>
          <p:nvPr/>
        </p:nvSpPr>
        <p:spPr>
          <a:xfrm>
            <a:off x="1985025" y="5520930"/>
            <a:ext cx="77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github</a:t>
            </a:r>
            <a:endParaRPr b="1" sz="800"/>
          </a:p>
        </p:txBody>
      </p:sp>
      <p:cxnSp>
        <p:nvCxnSpPr>
          <p:cNvPr id="1056" name="Google Shape;1056;g172575e84f2_3_41"/>
          <p:cNvCxnSpPr/>
          <p:nvPr/>
        </p:nvCxnSpPr>
        <p:spPr>
          <a:xfrm>
            <a:off x="2372084" y="5117548"/>
            <a:ext cx="0" cy="52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7" name="Google Shape;1057;g172575e84f2_3_41"/>
          <p:cNvSpPr txBox="1"/>
          <p:nvPr/>
        </p:nvSpPr>
        <p:spPr>
          <a:xfrm>
            <a:off x="5649975" y="1096375"/>
            <a:ext cx="61002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AutoNum type="arabicPeriod"/>
            </a:pPr>
            <a:r>
              <a:rPr b="1" lang="ko-KR" sz="1500">
                <a:latin typeface="Malgun Gothic"/>
                <a:ea typeface="Malgun Gothic"/>
                <a:cs typeface="Malgun Gothic"/>
                <a:sym typeface="Malgun Gothic"/>
              </a:rPr>
              <a:t>AWS Route 53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AutoNum type="alphaLcPeriod"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DNS 웹 서비스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AutoNum type="alphaLcPeriod"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도메인을 연결하고 연결한 도메인의 서브 도메인을 이용하여 모든 서버를 연결하기 위해 사용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8" name="Google Shape;1058;g172575e84f2_3_41"/>
          <p:cNvSpPr/>
          <p:nvPr/>
        </p:nvSpPr>
        <p:spPr>
          <a:xfrm>
            <a:off x="1706850" y="1103188"/>
            <a:ext cx="422400" cy="4155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</a:t>
            </a:r>
            <a:endParaRPr/>
          </a:p>
        </p:txBody>
      </p:sp>
      <p:pic>
        <p:nvPicPr>
          <p:cNvPr id="1059" name="Google Shape;1059;g172575e84f2_3_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14064" y="2929400"/>
            <a:ext cx="4572001" cy="359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172575e84f2_3_83"/>
          <p:cNvSpPr/>
          <p:nvPr/>
        </p:nvSpPr>
        <p:spPr>
          <a:xfrm>
            <a:off x="2258075" y="752100"/>
            <a:ext cx="2703000" cy="1347900"/>
          </a:xfrm>
          <a:prstGeom prst="rect">
            <a:avLst/>
          </a:prstGeom>
          <a:noFill/>
          <a:ln cap="flat" cmpd="sng" w="762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5" name="Google Shape;1065;g172575e84f2_3_83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1066" name="Google Shape;1066;g172575e84f2_3_83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ko-KR" sz="30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3. </a:t>
              </a:r>
              <a:r>
                <a:rPr b="1" i="0" lang="ko-KR" sz="29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MLOps</a:t>
              </a:r>
              <a:endParaRPr b="1" i="0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67" name="Google Shape;1067;g172575e84f2_3_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8" name="Google Shape;1068;g172575e84f2_3_83"/>
          <p:cNvSpPr/>
          <p:nvPr/>
        </p:nvSpPr>
        <p:spPr>
          <a:xfrm>
            <a:off x="1366459" y="3070026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069" name="Google Shape;1069;g172575e84f2_3_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635" y="3305161"/>
            <a:ext cx="701140" cy="257486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g172575e84f2_3_83"/>
          <p:cNvSpPr/>
          <p:nvPr/>
        </p:nvSpPr>
        <p:spPr>
          <a:xfrm>
            <a:off x="2603978" y="3059246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071" name="Google Shape;1071;g172575e84f2_3_83"/>
          <p:cNvPicPr preferRelativeResize="0"/>
          <p:nvPr/>
        </p:nvPicPr>
        <p:blipFill rotWithShape="1">
          <a:blip r:embed="rId5">
            <a:alphaModFix/>
          </a:blip>
          <a:srcRect b="17189" l="13337" r="13094" t="17425"/>
          <a:stretch/>
        </p:blipFill>
        <p:spPr>
          <a:xfrm>
            <a:off x="2774139" y="3247111"/>
            <a:ext cx="422209" cy="3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g172575e84f2_3_83"/>
          <p:cNvSpPr/>
          <p:nvPr/>
        </p:nvSpPr>
        <p:spPr>
          <a:xfrm>
            <a:off x="2603978" y="1096377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073" name="Google Shape;1073;g172575e84f2_3_83"/>
          <p:cNvSpPr txBox="1"/>
          <p:nvPr/>
        </p:nvSpPr>
        <p:spPr>
          <a:xfrm>
            <a:off x="1366473" y="2681894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Model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Registry</a:t>
            </a:r>
            <a:endParaRPr b="1" sz="800"/>
          </a:p>
        </p:txBody>
      </p:sp>
      <p:sp>
        <p:nvSpPr>
          <p:cNvPr id="1074" name="Google Shape;1074;g172575e84f2_3_83"/>
          <p:cNvSpPr txBox="1"/>
          <p:nvPr/>
        </p:nvSpPr>
        <p:spPr>
          <a:xfrm>
            <a:off x="2598526" y="2681831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Model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Serving</a:t>
            </a:r>
            <a:endParaRPr b="1" sz="800"/>
          </a:p>
        </p:txBody>
      </p:sp>
      <p:pic>
        <p:nvPicPr>
          <p:cNvPr id="1075" name="Google Shape;1075;g172575e84f2_3_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1878" y="1280296"/>
            <a:ext cx="386729" cy="367836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g172575e84f2_3_83"/>
          <p:cNvSpPr/>
          <p:nvPr/>
        </p:nvSpPr>
        <p:spPr>
          <a:xfrm>
            <a:off x="3841511" y="1103210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077" name="Google Shape;1077;g172575e84f2_3_83"/>
          <p:cNvPicPr preferRelativeResize="0"/>
          <p:nvPr/>
        </p:nvPicPr>
        <p:blipFill rotWithShape="1">
          <a:blip r:embed="rId7">
            <a:alphaModFix/>
          </a:blip>
          <a:srcRect b="12523" l="20558" r="20227" t="10742"/>
          <a:stretch/>
        </p:blipFill>
        <p:spPr>
          <a:xfrm>
            <a:off x="4017096" y="1287129"/>
            <a:ext cx="422298" cy="3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g172575e84f2_3_83"/>
          <p:cNvSpPr txBox="1"/>
          <p:nvPr/>
        </p:nvSpPr>
        <p:spPr>
          <a:xfrm>
            <a:off x="3852399" y="733180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FrontEnd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Server</a:t>
            </a:r>
            <a:endParaRPr b="1" sz="800"/>
          </a:p>
        </p:txBody>
      </p:sp>
      <p:sp>
        <p:nvSpPr>
          <p:cNvPr id="1079" name="Google Shape;1079;g172575e84f2_3_83"/>
          <p:cNvSpPr txBox="1"/>
          <p:nvPr/>
        </p:nvSpPr>
        <p:spPr>
          <a:xfrm>
            <a:off x="2598513" y="719025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Web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Server</a:t>
            </a:r>
            <a:endParaRPr b="1" sz="800"/>
          </a:p>
        </p:txBody>
      </p:sp>
      <p:sp>
        <p:nvSpPr>
          <p:cNvPr id="1080" name="Google Shape;1080;g172575e84f2_3_83"/>
          <p:cNvSpPr/>
          <p:nvPr/>
        </p:nvSpPr>
        <p:spPr>
          <a:xfrm>
            <a:off x="3841511" y="3060626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081" name="Google Shape;1081;g172575e84f2_3_83"/>
          <p:cNvSpPr/>
          <p:nvPr/>
        </p:nvSpPr>
        <p:spPr>
          <a:xfrm>
            <a:off x="3841511" y="4381824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082" name="Google Shape;1082;g172575e84f2_3_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4032712" y="4565755"/>
            <a:ext cx="391068" cy="36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g172575e84f2_3_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46101" y="3249998"/>
            <a:ext cx="358820" cy="3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g172575e84f2_3_83"/>
          <p:cNvSpPr/>
          <p:nvPr/>
        </p:nvSpPr>
        <p:spPr>
          <a:xfrm>
            <a:off x="1985226" y="4381824"/>
            <a:ext cx="773700" cy="7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5" name="Google Shape;1085;g172575e84f2_3_8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78577" y="4565742"/>
            <a:ext cx="386730" cy="3678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6" name="Google Shape;1086;g172575e84f2_3_83"/>
          <p:cNvCxnSpPr/>
          <p:nvPr/>
        </p:nvCxnSpPr>
        <p:spPr>
          <a:xfrm>
            <a:off x="2139904" y="3425091"/>
            <a:ext cx="4638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7" name="Google Shape;1087;g172575e84f2_3_83"/>
          <p:cNvCxnSpPr/>
          <p:nvPr/>
        </p:nvCxnSpPr>
        <p:spPr>
          <a:xfrm rot="10800000">
            <a:off x="2384684" y="3435258"/>
            <a:ext cx="0" cy="70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88" name="Google Shape;1088;g172575e84f2_3_83"/>
          <p:cNvSpPr txBox="1"/>
          <p:nvPr/>
        </p:nvSpPr>
        <p:spPr>
          <a:xfrm>
            <a:off x="1984939" y="3992358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Trigger: CD</a:t>
            </a:r>
            <a:endParaRPr b="1" sz="800"/>
          </a:p>
        </p:txBody>
      </p:sp>
      <p:sp>
        <p:nvSpPr>
          <p:cNvPr id="1089" name="Google Shape;1089;g172575e84f2_3_83"/>
          <p:cNvSpPr txBox="1"/>
          <p:nvPr/>
        </p:nvSpPr>
        <p:spPr>
          <a:xfrm>
            <a:off x="3764200" y="2669275"/>
            <a:ext cx="84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Monitoring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dk1"/>
                </a:solidFill>
              </a:rPr>
              <a:t>Dashboard</a:t>
            </a:r>
            <a:endParaRPr b="1" sz="800"/>
          </a:p>
        </p:txBody>
      </p:sp>
      <p:cxnSp>
        <p:nvCxnSpPr>
          <p:cNvPr id="1090" name="Google Shape;1090;g172575e84f2_3_83"/>
          <p:cNvCxnSpPr>
            <a:stCxn id="1076" idx="1"/>
            <a:endCxn id="1072" idx="3"/>
          </p:cNvCxnSpPr>
          <p:nvPr/>
        </p:nvCxnSpPr>
        <p:spPr>
          <a:xfrm rot="10800000">
            <a:off x="3377711" y="1464110"/>
            <a:ext cx="4638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1" name="Google Shape;1091;g172575e84f2_3_83"/>
          <p:cNvCxnSpPr/>
          <p:nvPr/>
        </p:nvCxnSpPr>
        <p:spPr>
          <a:xfrm rot="10800000">
            <a:off x="2990721" y="1831987"/>
            <a:ext cx="0" cy="9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2" name="Google Shape;1092;g172575e84f2_3_83"/>
          <p:cNvCxnSpPr/>
          <p:nvPr/>
        </p:nvCxnSpPr>
        <p:spPr>
          <a:xfrm rot="10800000">
            <a:off x="4228253" y="3796575"/>
            <a:ext cx="0" cy="30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3" name="Google Shape;1093;g172575e84f2_3_83"/>
          <p:cNvCxnSpPr/>
          <p:nvPr/>
        </p:nvCxnSpPr>
        <p:spPr>
          <a:xfrm rot="10800000">
            <a:off x="4228253" y="2453718"/>
            <a:ext cx="0" cy="3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4" name="Google Shape;1094;g172575e84f2_3_83"/>
          <p:cNvCxnSpPr/>
          <p:nvPr/>
        </p:nvCxnSpPr>
        <p:spPr>
          <a:xfrm rot="10800000">
            <a:off x="2995376" y="2455815"/>
            <a:ext cx="123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5" name="Google Shape;1095;g172575e84f2_3_83"/>
          <p:cNvSpPr txBox="1"/>
          <p:nvPr/>
        </p:nvSpPr>
        <p:spPr>
          <a:xfrm>
            <a:off x="3841524" y="3992339"/>
            <a:ext cx="77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dk1"/>
                </a:solidFill>
              </a:rPr>
              <a:t>Monitoring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dk1"/>
                </a:solidFill>
              </a:rPr>
              <a:t>System</a:t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1096" name="Google Shape;1096;g172575e84f2_3_83"/>
          <p:cNvSpPr/>
          <p:nvPr/>
        </p:nvSpPr>
        <p:spPr>
          <a:xfrm>
            <a:off x="1997826" y="5808690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097" name="Google Shape;1097;g172575e84f2_3_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50610" y="5963415"/>
            <a:ext cx="442546" cy="42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g172575e84f2_3_83"/>
          <p:cNvSpPr txBox="1"/>
          <p:nvPr/>
        </p:nvSpPr>
        <p:spPr>
          <a:xfrm>
            <a:off x="1985025" y="5520930"/>
            <a:ext cx="77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/>
              <a:t>github</a:t>
            </a:r>
            <a:endParaRPr b="1" sz="800"/>
          </a:p>
        </p:txBody>
      </p:sp>
      <p:cxnSp>
        <p:nvCxnSpPr>
          <p:cNvPr id="1099" name="Google Shape;1099;g172575e84f2_3_83"/>
          <p:cNvCxnSpPr/>
          <p:nvPr/>
        </p:nvCxnSpPr>
        <p:spPr>
          <a:xfrm>
            <a:off x="2372084" y="5117548"/>
            <a:ext cx="0" cy="52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0" name="Google Shape;1100;g172575e84f2_3_83"/>
          <p:cNvSpPr txBox="1"/>
          <p:nvPr/>
        </p:nvSpPr>
        <p:spPr>
          <a:xfrm>
            <a:off x="5649975" y="1096375"/>
            <a:ext cx="6100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/>
              <a:t>2.  Nginx</a:t>
            </a:r>
            <a:r>
              <a:rPr lang="ko-KR"/>
              <a:t>: Web Server</a:t>
            </a:r>
            <a:endParaRPr/>
          </a:p>
          <a:p>
            <a:pPr indent="-3111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ko-KR" sz="1300"/>
              <a:t>Nginx는 비동기 소켓을 사용하는 가볍고 빠른 웹 서버이다.</a:t>
            </a:r>
            <a:endParaRPr sz="1300"/>
          </a:p>
          <a:p>
            <a:pPr indent="-3111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ko-KR" sz="1300"/>
              <a:t>SSL Termination 기능을 사용한 Reverse Proxy 서버를 만들기 위해 사용</a:t>
            </a:r>
            <a:endParaRPr sz="1300"/>
          </a:p>
          <a:p>
            <a:pPr indent="-3111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ko-KR" sz="1300"/>
              <a:t>SSL 적용을 하여 CSRF 에러 및 CORS 에러를 해결</a:t>
            </a:r>
            <a:endParaRPr sz="1200"/>
          </a:p>
        </p:txBody>
      </p:sp>
      <p:sp>
        <p:nvSpPr>
          <p:cNvPr id="1101" name="Google Shape;1101;g172575e84f2_3_83"/>
          <p:cNvSpPr/>
          <p:nvPr/>
        </p:nvSpPr>
        <p:spPr>
          <a:xfrm>
            <a:off x="1706850" y="1103188"/>
            <a:ext cx="422400" cy="4155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</a:t>
            </a:r>
            <a:endParaRPr/>
          </a:p>
        </p:txBody>
      </p:sp>
      <p:pic>
        <p:nvPicPr>
          <p:cNvPr id="1102" name="Google Shape;1102;g172575e84f2_3_8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18075" y="2949616"/>
            <a:ext cx="7305692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g172575e84f2_3_83"/>
          <p:cNvSpPr/>
          <p:nvPr/>
        </p:nvSpPr>
        <p:spPr>
          <a:xfrm>
            <a:off x="8291525" y="4730450"/>
            <a:ext cx="358800" cy="2574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72575e84f2_3_131"/>
          <p:cNvSpPr/>
          <p:nvPr/>
        </p:nvSpPr>
        <p:spPr>
          <a:xfrm>
            <a:off x="7184434" y="3106390"/>
            <a:ext cx="3426600" cy="317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9" name="Google Shape;1109;g172575e84f2_3_131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1110" name="Google Shape;1110;g172575e84f2_3_131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ko-KR" sz="30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3. </a:t>
              </a:r>
              <a:r>
                <a:rPr b="1" i="0" lang="ko-KR" sz="29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MLOps</a:t>
              </a:r>
              <a:endParaRPr b="1" i="0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1" name="Google Shape;1111;g172575e84f2_3_1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2" name="Google Shape;1112;g172575e84f2_3_131"/>
          <p:cNvSpPr txBox="1"/>
          <p:nvPr/>
        </p:nvSpPr>
        <p:spPr>
          <a:xfrm>
            <a:off x="6242175" y="1101775"/>
            <a:ext cx="5705400" cy="16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</a:rPr>
              <a:t>3.  Certbot &amp; Let’s Encrypt: </a:t>
            </a:r>
            <a:r>
              <a:rPr lang="ko-KR" sz="1600">
                <a:solidFill>
                  <a:schemeClr val="dk1"/>
                </a:solidFill>
              </a:rPr>
              <a:t>인증서 발행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AutoNum type="alphaLcPeriod"/>
            </a:pP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Certbot과 Let’s Encrypt를 사용하여 SSL 적용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AutoNum type="alphaLcPeriod"/>
            </a:pP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Kubeflow, Argo, Argo cd, Grafana, Airflow, Front End 등 모든 서버에 SSL 적용 완료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13" name="Google Shape;1113;g172575e84f2_3_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75" y="1421900"/>
            <a:ext cx="6041912" cy="5363377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g172575e84f2_3_131"/>
          <p:cNvSpPr txBox="1"/>
          <p:nvPr/>
        </p:nvSpPr>
        <p:spPr>
          <a:xfrm>
            <a:off x="352075" y="1292300"/>
            <a:ext cx="15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Nginx conf file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15" name="Google Shape;1115;g172575e84f2_3_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1137" y="3500326"/>
            <a:ext cx="2229471" cy="302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g172575e84f2_3_131"/>
          <p:cNvPicPr preferRelativeResize="0"/>
          <p:nvPr/>
        </p:nvPicPr>
        <p:blipFill rotWithShape="1">
          <a:blip r:embed="rId6">
            <a:alphaModFix/>
          </a:blip>
          <a:srcRect b="0" l="0" r="40772" t="0"/>
          <a:stretch/>
        </p:blipFill>
        <p:spPr>
          <a:xfrm>
            <a:off x="7871127" y="4005730"/>
            <a:ext cx="2229478" cy="302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g172575e84f2_3_1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81403" y="4564754"/>
            <a:ext cx="2208949" cy="302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g172575e84f2_3_1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81390" y="5661235"/>
            <a:ext cx="1555352" cy="34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g172575e84f2_3_131"/>
          <p:cNvPicPr preferRelativeResize="0"/>
          <p:nvPr/>
        </p:nvPicPr>
        <p:blipFill rotWithShape="1">
          <a:blip r:embed="rId9">
            <a:alphaModFix/>
          </a:blip>
          <a:srcRect b="0" l="0" r="58275" t="0"/>
          <a:stretch/>
        </p:blipFill>
        <p:spPr>
          <a:xfrm>
            <a:off x="7881392" y="5112989"/>
            <a:ext cx="2208950" cy="302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g172575e84f2_3_1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86150" y="2765875"/>
            <a:ext cx="905033" cy="906781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g172575e84f2_3_131"/>
          <p:cNvSpPr/>
          <p:nvPr/>
        </p:nvSpPr>
        <p:spPr>
          <a:xfrm>
            <a:off x="601800" y="3422725"/>
            <a:ext cx="3610800" cy="952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g172575e84f2_3_147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1127" name="Google Shape;1127;g172575e84f2_3_147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ko-KR" sz="30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3. </a:t>
              </a:r>
              <a:r>
                <a:rPr b="1" i="0" lang="ko-KR" sz="29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MLOps</a:t>
              </a:r>
              <a:endParaRPr b="1" i="0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28" name="Google Shape;1128;g172575e84f2_3_1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9" name="Google Shape;1129;g172575e84f2_3_147"/>
          <p:cNvSpPr txBox="1"/>
          <p:nvPr/>
        </p:nvSpPr>
        <p:spPr>
          <a:xfrm>
            <a:off x="888575" y="1104375"/>
            <a:ext cx="61002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Malgun Gothic"/>
                <a:ea typeface="Malgun Gothic"/>
                <a:cs typeface="Malgun Gothic"/>
                <a:sym typeface="Malgun Gothic"/>
              </a:rPr>
              <a:t>4.  React: </a:t>
            </a:r>
            <a:r>
              <a:rPr lang="ko-KR" sz="1500">
                <a:latin typeface="Malgun Gothic"/>
                <a:ea typeface="Malgun Gothic"/>
                <a:cs typeface="Malgun Gothic"/>
                <a:sym typeface="Malgun Gothic"/>
              </a:rPr>
              <a:t>웹 프레임워크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latin typeface="Malgun Gothic"/>
                <a:ea typeface="Malgun Gothic"/>
                <a:cs typeface="Malgun Gothic"/>
                <a:sym typeface="Malgun Gothic"/>
              </a:rPr>
              <a:t>Material UI를 이용하여 빠르게 컴포넌트들을 구현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AutoNum type="alphaLcPeriod"/>
            </a:pPr>
            <a:r>
              <a:rPr lang="ko-KR" sz="1300">
                <a:latin typeface="Malgun Gothic"/>
                <a:ea typeface="Malgun Gothic"/>
                <a:cs typeface="Malgun Gothic"/>
                <a:sym typeface="Malgun Gothic"/>
              </a:rPr>
              <a:t>React Axios HTTP Request 라이브러리를 사용하여 Seldon Core API에 POST 요청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AutoNum type="alphaLcPeriod"/>
            </a:pPr>
            <a:r>
              <a:rPr lang="ko-KR" sz="1300">
                <a:latin typeface="Malgun Gothic"/>
                <a:ea typeface="Malgun Gothic"/>
                <a:cs typeface="Malgun Gothic"/>
                <a:sym typeface="Malgun Gothic"/>
              </a:rPr>
              <a:t>Google Map API를 이용한 주소 검색, 출발지와 목적지의 거리, 위도 경도 요청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30" name="Google Shape;1130;g172575e84f2_3_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700" y="2501217"/>
            <a:ext cx="7761597" cy="39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g172575e84f2_3_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3972" y="984300"/>
            <a:ext cx="3615903" cy="2778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172575e84f2_3_156"/>
          <p:cNvSpPr/>
          <p:nvPr/>
        </p:nvSpPr>
        <p:spPr>
          <a:xfrm>
            <a:off x="505100" y="2140525"/>
            <a:ext cx="3600000" cy="360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g172575e84f2_3_156"/>
          <p:cNvSpPr/>
          <p:nvPr/>
        </p:nvSpPr>
        <p:spPr>
          <a:xfrm>
            <a:off x="2877284" y="4754926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138" name="Google Shape;1138;g172575e84f2_3_156"/>
          <p:cNvSpPr/>
          <p:nvPr/>
        </p:nvSpPr>
        <p:spPr>
          <a:xfrm>
            <a:off x="8063150" y="2146025"/>
            <a:ext cx="3600000" cy="360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g172575e84f2_3_156"/>
          <p:cNvSpPr/>
          <p:nvPr/>
        </p:nvSpPr>
        <p:spPr>
          <a:xfrm>
            <a:off x="5697284" y="2422751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140" name="Google Shape;1140;g172575e84f2_3_156"/>
          <p:cNvSpPr/>
          <p:nvPr/>
        </p:nvSpPr>
        <p:spPr>
          <a:xfrm>
            <a:off x="4508100" y="3257300"/>
            <a:ext cx="3177000" cy="235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g172575e84f2_3_156"/>
          <p:cNvSpPr/>
          <p:nvPr/>
        </p:nvSpPr>
        <p:spPr>
          <a:xfrm>
            <a:off x="6656309" y="3423501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142" name="Google Shape;1142;g172575e84f2_3_156"/>
          <p:cNvSpPr/>
          <p:nvPr/>
        </p:nvSpPr>
        <p:spPr>
          <a:xfrm>
            <a:off x="4284125" y="2146025"/>
            <a:ext cx="3600000" cy="360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g172575e84f2_3_156"/>
          <p:cNvSpPr/>
          <p:nvPr/>
        </p:nvSpPr>
        <p:spPr>
          <a:xfrm>
            <a:off x="4755234" y="3423501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grpSp>
        <p:nvGrpSpPr>
          <p:cNvPr id="1144" name="Google Shape;1144;g172575e84f2_3_156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1145" name="Google Shape;1145;g172575e84f2_3_156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ko-KR" sz="30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3. </a:t>
              </a:r>
              <a:r>
                <a:rPr b="1" i="0" lang="ko-KR" sz="29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MLOps</a:t>
              </a:r>
              <a:endParaRPr b="1" i="0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6" name="Google Shape;1146;g172575e84f2_3_1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47" name="Google Shape;1147;g172575e84f2_3_156"/>
          <p:cNvPicPr preferRelativeResize="0"/>
          <p:nvPr/>
        </p:nvPicPr>
        <p:blipFill rotWithShape="1">
          <a:blip r:embed="rId4">
            <a:alphaModFix/>
          </a:blip>
          <a:srcRect b="17189" l="13337" r="13094" t="17425"/>
          <a:stretch/>
        </p:blipFill>
        <p:spPr>
          <a:xfrm>
            <a:off x="4930964" y="4944311"/>
            <a:ext cx="422209" cy="367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g172575e84f2_3_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7813" y="4944310"/>
            <a:ext cx="358820" cy="367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g172575e84f2_3_1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9777" y="3607380"/>
            <a:ext cx="386730" cy="36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g172575e84f2_3_156"/>
          <p:cNvPicPr preferRelativeResize="0"/>
          <p:nvPr/>
        </p:nvPicPr>
        <p:blipFill rotWithShape="1">
          <a:blip r:embed="rId7">
            <a:alphaModFix/>
          </a:blip>
          <a:srcRect b="9665" l="16980" r="12765" t="0"/>
          <a:stretch/>
        </p:blipFill>
        <p:spPr>
          <a:xfrm>
            <a:off x="4948712" y="3607382"/>
            <a:ext cx="386729" cy="3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g172575e84f2_3_156"/>
          <p:cNvSpPr/>
          <p:nvPr/>
        </p:nvSpPr>
        <p:spPr>
          <a:xfrm>
            <a:off x="4755234" y="4760426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152" name="Google Shape;1152;g172575e84f2_3_156"/>
          <p:cNvSpPr/>
          <p:nvPr/>
        </p:nvSpPr>
        <p:spPr>
          <a:xfrm>
            <a:off x="6656309" y="4760426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cxnSp>
        <p:nvCxnSpPr>
          <p:cNvPr id="1153" name="Google Shape;1153;g172575e84f2_3_156"/>
          <p:cNvCxnSpPr>
            <a:stCxn id="1139" idx="1"/>
            <a:endCxn id="1143" idx="0"/>
          </p:cNvCxnSpPr>
          <p:nvPr/>
        </p:nvCxnSpPr>
        <p:spPr>
          <a:xfrm flipH="1">
            <a:off x="5141984" y="2790551"/>
            <a:ext cx="555300" cy="6330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4" name="Google Shape;1154;g172575e84f2_3_156"/>
          <p:cNvCxnSpPr>
            <a:stCxn id="1139" idx="1"/>
            <a:endCxn id="1151" idx="0"/>
          </p:cNvCxnSpPr>
          <p:nvPr/>
        </p:nvCxnSpPr>
        <p:spPr>
          <a:xfrm flipH="1">
            <a:off x="5141984" y="2790551"/>
            <a:ext cx="555300" cy="19698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5" name="Google Shape;1155;g172575e84f2_3_156"/>
          <p:cNvCxnSpPr>
            <a:stCxn id="1139" idx="3"/>
          </p:cNvCxnSpPr>
          <p:nvPr/>
        </p:nvCxnSpPr>
        <p:spPr>
          <a:xfrm>
            <a:off x="6470984" y="2790551"/>
            <a:ext cx="581700" cy="6348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6" name="Google Shape;1156;g172575e84f2_3_156"/>
          <p:cNvCxnSpPr>
            <a:stCxn id="1139" idx="3"/>
            <a:endCxn id="1152" idx="0"/>
          </p:cNvCxnSpPr>
          <p:nvPr/>
        </p:nvCxnSpPr>
        <p:spPr>
          <a:xfrm>
            <a:off x="6470984" y="2790551"/>
            <a:ext cx="572100" cy="19698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57" name="Google Shape;1157;g172575e84f2_3_1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04830" y="4073602"/>
            <a:ext cx="783528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g172575e84f2_3_156"/>
          <p:cNvSpPr/>
          <p:nvPr/>
        </p:nvSpPr>
        <p:spPr>
          <a:xfrm>
            <a:off x="8400320" y="3350131"/>
            <a:ext cx="1135200" cy="1180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159" name="Google Shape;1159;g172575e84f2_3_1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75990" y="3645369"/>
            <a:ext cx="567374" cy="59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g172575e84f2_3_156"/>
          <p:cNvSpPr/>
          <p:nvPr/>
        </p:nvSpPr>
        <p:spPr>
          <a:xfrm>
            <a:off x="10215917" y="3361100"/>
            <a:ext cx="1135200" cy="1180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161" name="Google Shape;1161;g172575e84f2_3_156"/>
          <p:cNvPicPr preferRelativeResize="0"/>
          <p:nvPr/>
        </p:nvPicPr>
        <p:blipFill rotWithShape="1">
          <a:blip r:embed="rId10">
            <a:alphaModFix/>
          </a:blip>
          <a:srcRect b="12523" l="20558" r="20227" t="10742"/>
          <a:stretch/>
        </p:blipFill>
        <p:spPr>
          <a:xfrm>
            <a:off x="10473520" y="3656337"/>
            <a:ext cx="619558" cy="5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g172575e84f2_3_156"/>
          <p:cNvSpPr/>
          <p:nvPr/>
        </p:nvSpPr>
        <p:spPr>
          <a:xfrm>
            <a:off x="9605725" y="3681575"/>
            <a:ext cx="540000" cy="540000"/>
          </a:xfrm>
          <a:prstGeom prst="mathPlus">
            <a:avLst>
              <a:gd fmla="val 2352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3" name="Google Shape;1163;g172575e84f2_3_1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90765" y="2597958"/>
            <a:ext cx="386729" cy="367836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g172575e84f2_3_156"/>
          <p:cNvSpPr/>
          <p:nvPr/>
        </p:nvSpPr>
        <p:spPr>
          <a:xfrm>
            <a:off x="1918259" y="2417251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165" name="Google Shape;1165;g172575e84f2_3_156"/>
          <p:cNvSpPr/>
          <p:nvPr/>
        </p:nvSpPr>
        <p:spPr>
          <a:xfrm>
            <a:off x="2877284" y="3418001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166" name="Google Shape;1166;g172575e84f2_3_156"/>
          <p:cNvSpPr/>
          <p:nvPr/>
        </p:nvSpPr>
        <p:spPr>
          <a:xfrm>
            <a:off x="976209" y="3418001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167" name="Google Shape;1167;g172575e84f2_3_156"/>
          <p:cNvSpPr/>
          <p:nvPr/>
        </p:nvSpPr>
        <p:spPr>
          <a:xfrm>
            <a:off x="976209" y="4754926"/>
            <a:ext cx="773700" cy="7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168" name="Google Shape;1168;g172575e84f2_3_156"/>
          <p:cNvSpPr txBox="1"/>
          <p:nvPr/>
        </p:nvSpPr>
        <p:spPr>
          <a:xfrm>
            <a:off x="1053300" y="3578050"/>
            <a:ext cx="61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MN2</a:t>
            </a:r>
            <a:endParaRPr sz="1500"/>
          </a:p>
        </p:txBody>
      </p:sp>
      <p:sp>
        <p:nvSpPr>
          <p:cNvPr id="1169" name="Google Shape;1169;g172575e84f2_3_156"/>
          <p:cNvSpPr txBox="1"/>
          <p:nvPr/>
        </p:nvSpPr>
        <p:spPr>
          <a:xfrm>
            <a:off x="1995350" y="2582800"/>
            <a:ext cx="61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MN1</a:t>
            </a:r>
            <a:endParaRPr sz="1500"/>
          </a:p>
        </p:txBody>
      </p:sp>
      <p:sp>
        <p:nvSpPr>
          <p:cNvPr id="1170" name="Google Shape;1170;g172575e84f2_3_156"/>
          <p:cNvSpPr txBox="1"/>
          <p:nvPr/>
        </p:nvSpPr>
        <p:spPr>
          <a:xfrm>
            <a:off x="2942800" y="3578050"/>
            <a:ext cx="61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MN3</a:t>
            </a:r>
            <a:endParaRPr sz="1500"/>
          </a:p>
        </p:txBody>
      </p:sp>
      <p:sp>
        <p:nvSpPr>
          <p:cNvPr id="1171" name="Google Shape;1171;g172575e84f2_3_156"/>
          <p:cNvSpPr txBox="1"/>
          <p:nvPr/>
        </p:nvSpPr>
        <p:spPr>
          <a:xfrm>
            <a:off x="2954375" y="4914975"/>
            <a:ext cx="61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DN2</a:t>
            </a:r>
            <a:endParaRPr sz="1500"/>
          </a:p>
        </p:txBody>
      </p:sp>
      <p:sp>
        <p:nvSpPr>
          <p:cNvPr id="1172" name="Google Shape;1172;g172575e84f2_3_156"/>
          <p:cNvSpPr txBox="1"/>
          <p:nvPr/>
        </p:nvSpPr>
        <p:spPr>
          <a:xfrm>
            <a:off x="1053300" y="4914975"/>
            <a:ext cx="61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DN1</a:t>
            </a:r>
            <a:endParaRPr sz="1500"/>
          </a:p>
        </p:txBody>
      </p:sp>
      <p:pic>
        <p:nvPicPr>
          <p:cNvPr id="1173" name="Google Shape;1173;g172575e84f2_3_1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59190" y="3245083"/>
            <a:ext cx="386729" cy="3678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4" name="Google Shape;1174;g172575e84f2_3_156"/>
          <p:cNvCxnSpPr>
            <a:stCxn id="1163" idx="0"/>
            <a:endCxn id="1173" idx="0"/>
          </p:cNvCxnSpPr>
          <p:nvPr/>
        </p:nvCxnSpPr>
        <p:spPr>
          <a:xfrm rot="5400000">
            <a:off x="4344730" y="1505658"/>
            <a:ext cx="647100" cy="2831700"/>
          </a:xfrm>
          <a:prstGeom prst="curvedConnector3">
            <a:avLst>
              <a:gd fmla="val -3679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5" name="Google Shape;1175;g172575e84f2_3_156"/>
          <p:cNvCxnSpPr>
            <a:stCxn id="1163" idx="0"/>
            <a:endCxn id="1159" idx="0"/>
          </p:cNvCxnSpPr>
          <p:nvPr/>
        </p:nvCxnSpPr>
        <p:spPr>
          <a:xfrm flipH="1" rot="-5400000">
            <a:off x="6998230" y="1683858"/>
            <a:ext cx="1047300" cy="2875500"/>
          </a:xfrm>
          <a:prstGeom prst="curvedConnector3">
            <a:avLst>
              <a:gd fmla="val -2273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6" name="Google Shape;1176;g172575e84f2_3_156"/>
          <p:cNvSpPr txBox="1"/>
          <p:nvPr/>
        </p:nvSpPr>
        <p:spPr>
          <a:xfrm>
            <a:off x="505100" y="1706450"/>
            <a:ext cx="36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Data Pipeline</a:t>
            </a:r>
            <a:endParaRPr sz="1800"/>
          </a:p>
        </p:txBody>
      </p:sp>
      <p:sp>
        <p:nvSpPr>
          <p:cNvPr id="1177" name="Google Shape;1177;g172575e84f2_3_156"/>
          <p:cNvSpPr txBox="1"/>
          <p:nvPr/>
        </p:nvSpPr>
        <p:spPr>
          <a:xfrm>
            <a:off x="4296000" y="1678825"/>
            <a:ext cx="36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ML Pipeline</a:t>
            </a:r>
            <a:endParaRPr sz="1800"/>
          </a:p>
        </p:txBody>
      </p:sp>
      <p:sp>
        <p:nvSpPr>
          <p:cNvPr id="1178" name="Google Shape;1178;g172575e84f2_3_156"/>
          <p:cNvSpPr txBox="1"/>
          <p:nvPr/>
        </p:nvSpPr>
        <p:spPr>
          <a:xfrm>
            <a:off x="8063150" y="1678825"/>
            <a:ext cx="36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Front - End</a:t>
            </a:r>
            <a:endParaRPr sz="1800"/>
          </a:p>
        </p:txBody>
      </p:sp>
      <p:pic>
        <p:nvPicPr>
          <p:cNvPr id="1179" name="Google Shape;1179;g172575e84f2_3_15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78538" y="2146025"/>
            <a:ext cx="1126561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g172575e84f2_3_15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34138" y="2146025"/>
            <a:ext cx="1126562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g172575e84f2_3_15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529988" y="2146025"/>
            <a:ext cx="1126562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g172575e84f2_3_156"/>
          <p:cNvSpPr txBox="1"/>
          <p:nvPr/>
        </p:nvSpPr>
        <p:spPr>
          <a:xfrm>
            <a:off x="491725" y="840775"/>
            <a:ext cx="610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Malgun Gothic"/>
                <a:ea typeface="Malgun Gothic"/>
                <a:cs typeface="Malgun Gothic"/>
                <a:sym typeface="Malgun Gothic"/>
              </a:rPr>
              <a:t>5.  </a:t>
            </a:r>
            <a:r>
              <a:rPr b="1" lang="ko-KR" sz="1500">
                <a:solidFill>
                  <a:schemeClr val="dk1"/>
                </a:solidFill>
              </a:rPr>
              <a:t>AWS Instance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7" name="Google Shape;1187;g1724901db24_0_218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1188" name="Google Shape;1188;g1724901db24_0_218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ko-KR" sz="30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3. </a:t>
              </a:r>
              <a:r>
                <a:rPr b="1" i="0" lang="ko-KR" sz="29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MLOps</a:t>
              </a:r>
              <a:endParaRPr b="1" i="0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89" name="Google Shape;1189;g1724901db24_0_2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0" name="Google Shape;1190;g1724901db24_0_218" title="part.1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1512" y="885825"/>
            <a:ext cx="7768980" cy="58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5" name="Google Shape;1195;g172575e84f2_2_0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1196" name="Google Shape;1196;g172575e84f2_2_0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ko-KR" sz="30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3. </a:t>
              </a:r>
              <a:r>
                <a:rPr b="1" i="0" lang="ko-KR" sz="29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MLOps</a:t>
              </a:r>
              <a:endParaRPr b="1" i="0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97" name="Google Shape;1197;g172575e84f2_2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8" name="Google Shape;1198;g172575e84f2_2_0" title="part2_final - Clipchamp 제작_1666542537107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7575" y="843100"/>
            <a:ext cx="7778050" cy="58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3" name="Google Shape;1203;g1724901db24_0_225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1204" name="Google Shape;1204;g1724901db24_0_225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ko-KR" sz="30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3. </a:t>
              </a:r>
              <a:r>
                <a:rPr b="1" i="0" lang="ko-KR" sz="29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MLOps</a:t>
              </a:r>
              <a:endParaRPr b="1" i="0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05" name="Google Shape;1205;g1724901db24_0_2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6" name="Google Shape;1206;g1724901db24_0_225"/>
          <p:cNvSpPr txBox="1"/>
          <p:nvPr/>
        </p:nvSpPr>
        <p:spPr>
          <a:xfrm>
            <a:off x="2844580" y="1546650"/>
            <a:ext cx="3000000" cy="4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</a:rPr>
              <a:t>ML pipeline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minikube</a:t>
            </a:r>
            <a:endParaRPr sz="13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docker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kubeflow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Katib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</a:rPr>
              <a:t>Version tracking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DVC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MLflow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</a:rPr>
              <a:t>Model deployment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Seldon Core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 u="sng">
              <a:solidFill>
                <a:schemeClr val="hlink"/>
              </a:solidFill>
            </a:endParaRPr>
          </a:p>
        </p:txBody>
      </p:sp>
      <p:sp>
        <p:nvSpPr>
          <p:cNvPr id="1207" name="Google Shape;1207;g1724901db24_0_225"/>
          <p:cNvSpPr txBox="1"/>
          <p:nvPr/>
        </p:nvSpPr>
        <p:spPr>
          <a:xfrm>
            <a:off x="7064463" y="1546650"/>
            <a:ext cx="3000000" cy="48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</a:rPr>
              <a:t>Monitoring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Prometheus &amp; grafana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slack API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</a:rPr>
              <a:t>CI/CD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Github Actions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argo workflow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argo events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argo CD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</a:rPr>
              <a:t>Web deployment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react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>
                <a:solidFill>
                  <a:schemeClr val="dk1"/>
                </a:solidFill>
              </a:rPr>
              <a:t>nginx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724901db24_11_0"/>
          <p:cNvSpPr/>
          <p:nvPr/>
        </p:nvSpPr>
        <p:spPr>
          <a:xfrm>
            <a:off x="60475" y="3870475"/>
            <a:ext cx="2140800" cy="1182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1724901db24_11_0"/>
          <p:cNvSpPr/>
          <p:nvPr/>
        </p:nvSpPr>
        <p:spPr>
          <a:xfrm>
            <a:off x="117775" y="885825"/>
            <a:ext cx="3184800" cy="5722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" name="Google Shape;150;g1724901db24_11_0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151" name="Google Shape;151;g1724901db24_11_0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lang="ko-KR" sz="3000">
                  <a:solidFill>
                    <a:srgbClr val="434343"/>
                  </a:solidFill>
                </a:rPr>
                <a:t>2</a:t>
              </a:r>
              <a:r>
                <a:rPr b="1" i="0" lang="ko-KR" sz="30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b="1" i="0" lang="ko-KR" sz="29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MLOps</a:t>
              </a:r>
              <a:r>
                <a:rPr b="1" lang="ko-KR" sz="3000">
                  <a:solidFill>
                    <a:srgbClr val="434343"/>
                  </a:solidFill>
                </a:rPr>
                <a:t> - Data Pipeline</a:t>
              </a:r>
              <a:endParaRPr b="1" i="0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2" name="Google Shape;152;g1724901db24_11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g1724901db24_11_0"/>
          <p:cNvGrpSpPr/>
          <p:nvPr/>
        </p:nvGrpSpPr>
        <p:grpSpPr>
          <a:xfrm>
            <a:off x="3671851" y="792225"/>
            <a:ext cx="8340720" cy="5825264"/>
            <a:chOff x="1919251" y="792225"/>
            <a:chExt cx="8340720" cy="5825264"/>
          </a:xfrm>
        </p:grpSpPr>
        <p:sp>
          <p:nvSpPr>
            <p:cNvPr id="154" name="Google Shape;154;g1724901db24_11_0"/>
            <p:cNvSpPr/>
            <p:nvPr/>
          </p:nvSpPr>
          <p:spPr>
            <a:xfrm>
              <a:off x="5400571" y="2164945"/>
              <a:ext cx="4859400" cy="3280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g1724901db24_11_0"/>
            <p:cNvSpPr/>
            <p:nvPr/>
          </p:nvSpPr>
          <p:spPr>
            <a:xfrm>
              <a:off x="1919251" y="3139254"/>
              <a:ext cx="773700" cy="735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156" name="Google Shape;156;g1724901db24_11_0"/>
            <p:cNvSpPr/>
            <p:nvPr/>
          </p:nvSpPr>
          <p:spPr>
            <a:xfrm>
              <a:off x="3156770" y="3143226"/>
              <a:ext cx="773700" cy="735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157" name="Google Shape;157;g1724901db24_11_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49598" y="3323185"/>
              <a:ext cx="587827" cy="367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g1724901db24_11_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32634" y="3323172"/>
              <a:ext cx="515416" cy="3678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g1724901db24_11_0"/>
            <p:cNvSpPr txBox="1"/>
            <p:nvPr/>
          </p:nvSpPr>
          <p:spPr>
            <a:xfrm>
              <a:off x="1919251" y="2724344"/>
              <a:ext cx="77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Data Pipeline</a:t>
              </a:r>
              <a:endParaRPr b="1" sz="800"/>
            </a:p>
          </p:txBody>
        </p:sp>
        <p:sp>
          <p:nvSpPr>
            <p:cNvPr id="160" name="Google Shape;160;g1724901db24_11_0"/>
            <p:cNvSpPr txBox="1"/>
            <p:nvPr/>
          </p:nvSpPr>
          <p:spPr>
            <a:xfrm>
              <a:off x="3156770" y="2755094"/>
              <a:ext cx="77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00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Version Control</a:t>
              </a:r>
              <a:endParaRPr b="1" sz="800"/>
            </a:p>
          </p:txBody>
        </p:sp>
        <p:sp>
          <p:nvSpPr>
            <p:cNvPr id="161" name="Google Shape;161;g1724901db24_11_0"/>
            <p:cNvSpPr/>
            <p:nvPr/>
          </p:nvSpPr>
          <p:spPr>
            <a:xfrm>
              <a:off x="4394302" y="3139267"/>
              <a:ext cx="773700" cy="735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162" name="Google Shape;162;g1724901db24_11_0"/>
            <p:cNvSpPr/>
            <p:nvPr/>
          </p:nvSpPr>
          <p:spPr>
            <a:xfrm>
              <a:off x="3774918" y="1169577"/>
              <a:ext cx="773700" cy="735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163" name="Google Shape;163;g1724901db24_11_0"/>
            <p:cNvPicPr preferRelativeResize="0"/>
            <p:nvPr/>
          </p:nvPicPr>
          <p:blipFill rotWithShape="1">
            <a:blip r:embed="rId6">
              <a:alphaModFix/>
            </a:blip>
            <a:srcRect b="0" l="0" r="57891" t="0"/>
            <a:stretch/>
          </p:blipFill>
          <p:spPr>
            <a:xfrm>
              <a:off x="3966376" y="1353496"/>
              <a:ext cx="390595" cy="367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g1724901db24_11_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18551" y="3323185"/>
              <a:ext cx="324980" cy="3678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g1724901db24_11_0"/>
            <p:cNvSpPr/>
            <p:nvPr/>
          </p:nvSpPr>
          <p:spPr>
            <a:xfrm>
              <a:off x="5631834" y="3143226"/>
              <a:ext cx="773700" cy="735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166" name="Google Shape;166;g1724901db24_11_0"/>
            <p:cNvPicPr preferRelativeResize="0"/>
            <p:nvPr/>
          </p:nvPicPr>
          <p:blipFill rotWithShape="1">
            <a:blip r:embed="rId8">
              <a:alphaModFix/>
            </a:blip>
            <a:srcRect b="9665" l="16980" r="12765" t="0"/>
            <a:stretch/>
          </p:blipFill>
          <p:spPr>
            <a:xfrm>
              <a:off x="5825212" y="3327144"/>
              <a:ext cx="386729" cy="3678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g1724901db24_11_0"/>
            <p:cNvPicPr preferRelativeResize="0"/>
            <p:nvPr/>
          </p:nvPicPr>
          <p:blipFill rotWithShape="1">
            <a:blip r:embed="rId9">
              <a:alphaModFix/>
            </a:blip>
            <a:srcRect b="33119" l="0" r="0" t="0"/>
            <a:stretch/>
          </p:blipFill>
          <p:spPr>
            <a:xfrm>
              <a:off x="5794274" y="4638930"/>
              <a:ext cx="417668" cy="3678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g1724901db24_11_0"/>
            <p:cNvSpPr/>
            <p:nvPr/>
          </p:nvSpPr>
          <p:spPr>
            <a:xfrm>
              <a:off x="5631834" y="4455024"/>
              <a:ext cx="773700" cy="735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169" name="Google Shape;169;g1724901db24_11_0"/>
            <p:cNvSpPr txBox="1"/>
            <p:nvPr/>
          </p:nvSpPr>
          <p:spPr>
            <a:xfrm>
              <a:off x="3774932" y="792225"/>
              <a:ext cx="77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700"/>
                <a:t>Source</a:t>
              </a:r>
              <a:endParaRPr b="1" sz="7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700"/>
                <a:t>Repository</a:t>
              </a:r>
              <a:endParaRPr b="1" sz="700"/>
            </a:p>
          </p:txBody>
        </p:sp>
        <p:sp>
          <p:nvSpPr>
            <p:cNvPr id="170" name="Google Shape;170;g1724901db24_11_0"/>
            <p:cNvSpPr txBox="1"/>
            <p:nvPr/>
          </p:nvSpPr>
          <p:spPr>
            <a:xfrm>
              <a:off x="4394316" y="2765874"/>
              <a:ext cx="77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Metadata Store</a:t>
              </a:r>
              <a:endParaRPr b="1" sz="800"/>
            </a:p>
          </p:txBody>
        </p:sp>
        <p:sp>
          <p:nvSpPr>
            <p:cNvPr id="171" name="Google Shape;171;g1724901db24_11_0"/>
            <p:cNvSpPr/>
            <p:nvPr/>
          </p:nvSpPr>
          <p:spPr>
            <a:xfrm>
              <a:off x="6792034" y="3143226"/>
              <a:ext cx="773700" cy="735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172" name="Google Shape;172;g1724901db24_11_0"/>
            <p:cNvSpPr txBox="1"/>
            <p:nvPr/>
          </p:nvSpPr>
          <p:spPr>
            <a:xfrm>
              <a:off x="5631873" y="2724350"/>
              <a:ext cx="77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ML Platform</a:t>
              </a:r>
              <a:endParaRPr b="1" sz="800"/>
            </a:p>
          </p:txBody>
        </p:sp>
        <p:sp>
          <p:nvSpPr>
            <p:cNvPr id="173" name="Google Shape;173;g1724901db24_11_0"/>
            <p:cNvSpPr/>
            <p:nvPr/>
          </p:nvSpPr>
          <p:spPr>
            <a:xfrm>
              <a:off x="4394302" y="4455024"/>
              <a:ext cx="773700" cy="735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174" name="Google Shape;174;g1724901db24_11_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828210" y="3378361"/>
              <a:ext cx="701140" cy="257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g1724901db24_11_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587681" y="4638930"/>
              <a:ext cx="386728" cy="3678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g1724901db24_11_0"/>
            <p:cNvSpPr/>
            <p:nvPr/>
          </p:nvSpPr>
          <p:spPr>
            <a:xfrm>
              <a:off x="8029553" y="3132446"/>
              <a:ext cx="773700" cy="735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177" name="Google Shape;177;g1724901db24_11_0"/>
            <p:cNvPicPr preferRelativeResize="0"/>
            <p:nvPr/>
          </p:nvPicPr>
          <p:blipFill rotWithShape="1">
            <a:blip r:embed="rId12">
              <a:alphaModFix/>
            </a:blip>
            <a:srcRect b="17189" l="13337" r="13094" t="17425"/>
            <a:stretch/>
          </p:blipFill>
          <p:spPr>
            <a:xfrm>
              <a:off x="8199714" y="3320311"/>
              <a:ext cx="422209" cy="3678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g1724901db24_11_0"/>
            <p:cNvSpPr/>
            <p:nvPr/>
          </p:nvSpPr>
          <p:spPr>
            <a:xfrm>
              <a:off x="8029553" y="1169577"/>
              <a:ext cx="773700" cy="735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179" name="Google Shape;179;g1724901db24_11_0"/>
            <p:cNvSpPr txBox="1"/>
            <p:nvPr/>
          </p:nvSpPr>
          <p:spPr>
            <a:xfrm>
              <a:off x="6792048" y="2755094"/>
              <a:ext cx="77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Model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Registry</a:t>
              </a:r>
              <a:endParaRPr b="1" sz="800"/>
            </a:p>
          </p:txBody>
        </p:sp>
        <p:sp>
          <p:nvSpPr>
            <p:cNvPr id="180" name="Google Shape;180;g1724901db24_11_0"/>
            <p:cNvSpPr txBox="1"/>
            <p:nvPr/>
          </p:nvSpPr>
          <p:spPr>
            <a:xfrm>
              <a:off x="8024101" y="2755031"/>
              <a:ext cx="77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Model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Serving</a:t>
              </a:r>
              <a:endParaRPr b="1" sz="800"/>
            </a:p>
          </p:txBody>
        </p:sp>
        <p:cxnSp>
          <p:nvCxnSpPr>
            <p:cNvPr id="181" name="Google Shape;181;g1724901db24_11_0"/>
            <p:cNvCxnSpPr>
              <a:stCxn id="155" idx="3"/>
              <a:endCxn id="156" idx="1"/>
            </p:cNvCxnSpPr>
            <p:nvPr/>
          </p:nvCxnSpPr>
          <p:spPr>
            <a:xfrm>
              <a:off x="2692951" y="3507054"/>
              <a:ext cx="4638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2" name="Google Shape;182;g1724901db24_11_0"/>
            <p:cNvCxnSpPr>
              <a:stCxn id="156" idx="3"/>
              <a:endCxn id="161" idx="1"/>
            </p:cNvCxnSpPr>
            <p:nvPr/>
          </p:nvCxnSpPr>
          <p:spPr>
            <a:xfrm flipH="1" rot="10800000">
              <a:off x="3930470" y="3507126"/>
              <a:ext cx="4638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3" name="Google Shape;183;g1724901db24_11_0"/>
            <p:cNvSpPr txBox="1"/>
            <p:nvPr/>
          </p:nvSpPr>
          <p:spPr>
            <a:xfrm>
              <a:off x="4394316" y="4166413"/>
              <a:ext cx="77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Alarm</a:t>
              </a:r>
              <a:endParaRPr b="1" sz="800"/>
            </a:p>
          </p:txBody>
        </p:sp>
        <p:cxnSp>
          <p:nvCxnSpPr>
            <p:cNvPr id="184" name="Google Shape;184;g1724901db24_11_0"/>
            <p:cNvCxnSpPr>
              <a:stCxn id="161" idx="3"/>
              <a:endCxn id="165" idx="1"/>
            </p:cNvCxnSpPr>
            <p:nvPr/>
          </p:nvCxnSpPr>
          <p:spPr>
            <a:xfrm>
              <a:off x="5168002" y="3507067"/>
              <a:ext cx="4638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5" name="Google Shape;185;g1724901db24_11_0"/>
            <p:cNvCxnSpPr/>
            <p:nvPr/>
          </p:nvCxnSpPr>
          <p:spPr>
            <a:xfrm>
              <a:off x="6039189" y="3878900"/>
              <a:ext cx="0" cy="37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86" name="Google Shape;186;g1724901db24_11_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217453" y="1353496"/>
              <a:ext cx="386729" cy="3678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g1724901db24_11_0"/>
            <p:cNvSpPr/>
            <p:nvPr/>
          </p:nvSpPr>
          <p:spPr>
            <a:xfrm>
              <a:off x="9267086" y="1176410"/>
              <a:ext cx="773700" cy="735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188" name="Google Shape;188;g1724901db24_11_0"/>
            <p:cNvPicPr preferRelativeResize="0"/>
            <p:nvPr/>
          </p:nvPicPr>
          <p:blipFill rotWithShape="1">
            <a:blip r:embed="rId14">
              <a:alphaModFix/>
            </a:blip>
            <a:srcRect b="12523" l="20558" r="20227" t="10742"/>
            <a:stretch/>
          </p:blipFill>
          <p:spPr>
            <a:xfrm>
              <a:off x="9442671" y="1360329"/>
              <a:ext cx="422298" cy="3678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g1724901db24_11_0"/>
            <p:cNvSpPr txBox="1"/>
            <p:nvPr/>
          </p:nvSpPr>
          <p:spPr>
            <a:xfrm>
              <a:off x="9267099" y="886343"/>
              <a:ext cx="77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Front-End</a:t>
              </a:r>
              <a:endParaRPr b="1" sz="800"/>
            </a:p>
          </p:txBody>
        </p:sp>
        <p:sp>
          <p:nvSpPr>
            <p:cNvPr id="190" name="Google Shape;190;g1724901db24_11_0"/>
            <p:cNvSpPr txBox="1"/>
            <p:nvPr/>
          </p:nvSpPr>
          <p:spPr>
            <a:xfrm>
              <a:off x="8024088" y="792225"/>
              <a:ext cx="77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Load</a:t>
              </a:r>
              <a:br>
                <a:rPr b="1" lang="ko-KR" sz="800"/>
              </a:br>
              <a:r>
                <a:rPr b="1" lang="ko-KR" sz="800"/>
                <a:t>Balancer</a:t>
              </a:r>
              <a:endParaRPr b="1" sz="800"/>
            </a:p>
          </p:txBody>
        </p:sp>
        <p:cxnSp>
          <p:nvCxnSpPr>
            <p:cNvPr id="191" name="Google Shape;191;g1724901db24_11_0"/>
            <p:cNvCxnSpPr>
              <a:stCxn id="165" idx="3"/>
              <a:endCxn id="171" idx="1"/>
            </p:cNvCxnSpPr>
            <p:nvPr/>
          </p:nvCxnSpPr>
          <p:spPr>
            <a:xfrm>
              <a:off x="6405534" y="3511026"/>
              <a:ext cx="38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2" name="Google Shape;192;g1724901db24_11_0"/>
            <p:cNvSpPr/>
            <p:nvPr/>
          </p:nvSpPr>
          <p:spPr>
            <a:xfrm>
              <a:off x="9267086" y="3133826"/>
              <a:ext cx="773700" cy="735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193" name="Google Shape;193;g1724901db24_11_0"/>
            <p:cNvSpPr/>
            <p:nvPr/>
          </p:nvSpPr>
          <p:spPr>
            <a:xfrm>
              <a:off x="9267086" y="4455024"/>
              <a:ext cx="773700" cy="735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194" name="Google Shape;194;g1724901db24_11_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 flipH="1">
              <a:off x="9458287" y="4638955"/>
              <a:ext cx="391068" cy="367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g1724901db24_11_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9471676" y="3323198"/>
              <a:ext cx="358820" cy="36783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6" name="Google Shape;196;g1724901db24_11_0"/>
            <p:cNvCxnSpPr>
              <a:endCxn id="162" idx="2"/>
            </p:cNvCxnSpPr>
            <p:nvPr/>
          </p:nvCxnSpPr>
          <p:spPr>
            <a:xfrm rot="10800000">
              <a:off x="4161768" y="1905177"/>
              <a:ext cx="0" cy="1608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7" name="Google Shape;197;g1724901db24_11_0"/>
            <p:cNvSpPr/>
            <p:nvPr/>
          </p:nvSpPr>
          <p:spPr>
            <a:xfrm>
              <a:off x="2538017" y="1827086"/>
              <a:ext cx="773700" cy="7356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8" name="Google Shape;198;g1724901db24_11_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2731382" y="2011004"/>
              <a:ext cx="386730" cy="3678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g1724901db24_11_0"/>
            <p:cNvSpPr txBox="1"/>
            <p:nvPr/>
          </p:nvSpPr>
          <p:spPr>
            <a:xfrm>
              <a:off x="2538017" y="1539905"/>
              <a:ext cx="77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Trigger: CI</a:t>
              </a:r>
              <a:endParaRPr b="1" sz="800"/>
            </a:p>
          </p:txBody>
        </p:sp>
        <p:cxnSp>
          <p:nvCxnSpPr>
            <p:cNvPr id="200" name="Google Shape;200;g1724901db24_11_0"/>
            <p:cNvCxnSpPr>
              <a:stCxn id="197" idx="6"/>
            </p:cNvCxnSpPr>
            <p:nvPr/>
          </p:nvCxnSpPr>
          <p:spPr>
            <a:xfrm>
              <a:off x="3311717" y="2194886"/>
              <a:ext cx="84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sp>
          <p:nvSpPr>
            <p:cNvPr id="201" name="Google Shape;201;g1724901db24_11_0"/>
            <p:cNvSpPr/>
            <p:nvPr/>
          </p:nvSpPr>
          <p:spPr>
            <a:xfrm>
              <a:off x="7410801" y="4455024"/>
              <a:ext cx="773700" cy="7356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2" name="Google Shape;202;g1724901db24_11_0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7604152" y="4638942"/>
              <a:ext cx="386730" cy="36783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3" name="Google Shape;203;g1724901db24_11_0"/>
            <p:cNvCxnSpPr/>
            <p:nvPr/>
          </p:nvCxnSpPr>
          <p:spPr>
            <a:xfrm>
              <a:off x="7565479" y="3498291"/>
              <a:ext cx="4638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4" name="Google Shape;204;g1724901db24_11_0"/>
            <p:cNvCxnSpPr/>
            <p:nvPr/>
          </p:nvCxnSpPr>
          <p:spPr>
            <a:xfrm rot="10800000">
              <a:off x="7810259" y="3508458"/>
              <a:ext cx="0" cy="704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sp>
          <p:nvSpPr>
            <p:cNvPr id="205" name="Google Shape;205;g1724901db24_11_0"/>
            <p:cNvSpPr txBox="1"/>
            <p:nvPr/>
          </p:nvSpPr>
          <p:spPr>
            <a:xfrm>
              <a:off x="7410514" y="4065558"/>
              <a:ext cx="77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Trigger: CD</a:t>
              </a:r>
              <a:endParaRPr b="1" sz="800"/>
            </a:p>
          </p:txBody>
        </p:sp>
        <p:sp>
          <p:nvSpPr>
            <p:cNvPr id="206" name="Google Shape;206;g1724901db24_11_0"/>
            <p:cNvSpPr txBox="1"/>
            <p:nvPr/>
          </p:nvSpPr>
          <p:spPr>
            <a:xfrm>
              <a:off x="9189775" y="2742475"/>
              <a:ext cx="849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Monitoring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>
                  <a:solidFill>
                    <a:schemeClr val="dk1"/>
                  </a:solidFill>
                </a:rPr>
                <a:t>Dashboard</a:t>
              </a:r>
              <a:endParaRPr b="1" sz="800"/>
            </a:p>
          </p:txBody>
        </p:sp>
        <p:sp>
          <p:nvSpPr>
            <p:cNvPr id="207" name="Google Shape;207;g1724901db24_11_0"/>
            <p:cNvSpPr/>
            <p:nvPr/>
          </p:nvSpPr>
          <p:spPr>
            <a:xfrm>
              <a:off x="5631848" y="1831683"/>
              <a:ext cx="773700" cy="7356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8" name="Google Shape;208;g1724901db24_11_0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5819318" y="2015602"/>
              <a:ext cx="398512" cy="3678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g1724901db24_11_0"/>
            <p:cNvSpPr txBox="1"/>
            <p:nvPr/>
          </p:nvSpPr>
          <p:spPr>
            <a:xfrm>
              <a:off x="6423726" y="1831675"/>
              <a:ext cx="1514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/>
                <a:t>Kubernetes service</a:t>
              </a:r>
              <a:endParaRPr sz="1100"/>
            </a:p>
          </p:txBody>
        </p:sp>
        <p:cxnSp>
          <p:nvCxnSpPr>
            <p:cNvPr id="210" name="Google Shape;210;g1724901db24_11_0"/>
            <p:cNvCxnSpPr>
              <a:stCxn id="178" idx="3"/>
              <a:endCxn id="187" idx="1"/>
            </p:cNvCxnSpPr>
            <p:nvPr/>
          </p:nvCxnSpPr>
          <p:spPr>
            <a:xfrm>
              <a:off x="8803253" y="1537377"/>
              <a:ext cx="463800" cy="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1" name="Google Shape;211;g1724901db24_11_0"/>
            <p:cNvCxnSpPr/>
            <p:nvPr/>
          </p:nvCxnSpPr>
          <p:spPr>
            <a:xfrm rot="10800000">
              <a:off x="8416296" y="1905187"/>
              <a:ext cx="0" cy="92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2" name="Google Shape;212;g1724901db24_11_0"/>
            <p:cNvCxnSpPr>
              <a:stCxn id="168" idx="1"/>
              <a:endCxn id="173" idx="3"/>
            </p:cNvCxnSpPr>
            <p:nvPr/>
          </p:nvCxnSpPr>
          <p:spPr>
            <a:xfrm rot="10800000">
              <a:off x="5168034" y="4822824"/>
              <a:ext cx="463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3" name="Google Shape;213;g1724901db24_11_0"/>
            <p:cNvCxnSpPr/>
            <p:nvPr/>
          </p:nvCxnSpPr>
          <p:spPr>
            <a:xfrm rot="10800000">
              <a:off x="9653828" y="3869775"/>
              <a:ext cx="0" cy="30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4" name="Google Shape;214;g1724901db24_11_0"/>
            <p:cNvCxnSpPr/>
            <p:nvPr/>
          </p:nvCxnSpPr>
          <p:spPr>
            <a:xfrm rot="10800000">
              <a:off x="9653828" y="2526918"/>
              <a:ext cx="0" cy="31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" name="Google Shape;215;g1724901db24_11_0"/>
            <p:cNvCxnSpPr/>
            <p:nvPr/>
          </p:nvCxnSpPr>
          <p:spPr>
            <a:xfrm rot="10800000">
              <a:off x="8420951" y="2529015"/>
              <a:ext cx="1239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g1724901db24_11_0"/>
            <p:cNvCxnSpPr/>
            <p:nvPr/>
          </p:nvCxnSpPr>
          <p:spPr>
            <a:xfrm rot="10800000">
              <a:off x="6039363" y="4083790"/>
              <a:ext cx="1760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sp>
          <p:nvSpPr>
            <p:cNvPr id="217" name="Google Shape;217;g1724901db24_11_0"/>
            <p:cNvSpPr txBox="1"/>
            <p:nvPr/>
          </p:nvSpPr>
          <p:spPr>
            <a:xfrm>
              <a:off x="5631848" y="4166413"/>
              <a:ext cx="77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AutoML</a:t>
              </a:r>
              <a:endParaRPr b="1" sz="800"/>
            </a:p>
          </p:txBody>
        </p:sp>
        <p:sp>
          <p:nvSpPr>
            <p:cNvPr id="218" name="Google Shape;218;g1724901db24_11_0"/>
            <p:cNvSpPr txBox="1"/>
            <p:nvPr/>
          </p:nvSpPr>
          <p:spPr>
            <a:xfrm>
              <a:off x="9267099" y="4065539"/>
              <a:ext cx="77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>
                  <a:solidFill>
                    <a:schemeClr val="dk1"/>
                  </a:solidFill>
                </a:rPr>
                <a:t>Monitoring</a:t>
              </a:r>
              <a:endParaRPr b="1" sz="8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>
                  <a:solidFill>
                    <a:schemeClr val="dk1"/>
                  </a:solidFill>
                </a:rPr>
                <a:t>System</a:t>
              </a:r>
              <a:endParaRPr b="1" sz="800">
                <a:solidFill>
                  <a:schemeClr val="dk1"/>
                </a:solidFill>
              </a:endParaRPr>
            </a:p>
          </p:txBody>
        </p:sp>
        <p:sp>
          <p:nvSpPr>
            <p:cNvPr id="219" name="Google Shape;219;g1724901db24_11_0"/>
            <p:cNvSpPr/>
            <p:nvPr/>
          </p:nvSpPr>
          <p:spPr>
            <a:xfrm>
              <a:off x="7423401" y="5881890"/>
              <a:ext cx="773700" cy="735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220" name="Google Shape;220;g1724901db24_11_0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7576185" y="6036615"/>
              <a:ext cx="442546" cy="426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g1724901db24_11_0"/>
            <p:cNvSpPr txBox="1"/>
            <p:nvPr/>
          </p:nvSpPr>
          <p:spPr>
            <a:xfrm>
              <a:off x="7410600" y="5594130"/>
              <a:ext cx="77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github</a:t>
              </a:r>
              <a:endParaRPr b="1" sz="800"/>
            </a:p>
          </p:txBody>
        </p:sp>
        <p:cxnSp>
          <p:nvCxnSpPr>
            <p:cNvPr id="222" name="Google Shape;222;g1724901db24_11_0"/>
            <p:cNvCxnSpPr/>
            <p:nvPr/>
          </p:nvCxnSpPr>
          <p:spPr>
            <a:xfrm>
              <a:off x="7797659" y="5190748"/>
              <a:ext cx="0" cy="52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23" name="Google Shape;223;g1724901db24_11_0"/>
          <p:cNvGrpSpPr/>
          <p:nvPr/>
        </p:nvGrpSpPr>
        <p:grpSpPr>
          <a:xfrm>
            <a:off x="845443" y="1087524"/>
            <a:ext cx="784529" cy="1182659"/>
            <a:chOff x="1255193" y="1018512"/>
            <a:chExt cx="784529" cy="1182659"/>
          </a:xfrm>
        </p:grpSpPr>
        <p:grpSp>
          <p:nvGrpSpPr>
            <p:cNvPr id="224" name="Google Shape;224;g1724901db24_11_0"/>
            <p:cNvGrpSpPr/>
            <p:nvPr/>
          </p:nvGrpSpPr>
          <p:grpSpPr>
            <a:xfrm>
              <a:off x="1255193" y="1427116"/>
              <a:ext cx="784529" cy="774054"/>
              <a:chOff x="5953621" y="2211180"/>
              <a:chExt cx="1268233" cy="1251300"/>
            </a:xfrm>
          </p:grpSpPr>
          <p:pic>
            <p:nvPicPr>
              <p:cNvPr id="225" name="Google Shape;225;g1724901db24_11_0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5953621" y="2583345"/>
                <a:ext cx="1251300" cy="5253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6" name="Google Shape;226;g1724901db24_11_0"/>
              <p:cNvSpPr/>
              <p:nvPr/>
            </p:nvSpPr>
            <p:spPr>
              <a:xfrm>
                <a:off x="5970554" y="2211180"/>
                <a:ext cx="1251300" cy="12513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7" name="Google Shape;227;g1724901db24_11_0"/>
            <p:cNvSpPr txBox="1"/>
            <p:nvPr/>
          </p:nvSpPr>
          <p:spPr>
            <a:xfrm>
              <a:off x="1265853" y="1018512"/>
              <a:ext cx="77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EC2 - Instance</a:t>
              </a:r>
              <a:endParaRPr b="1" sz="800"/>
            </a:p>
          </p:txBody>
        </p:sp>
      </p:grpSp>
      <p:grpSp>
        <p:nvGrpSpPr>
          <p:cNvPr id="228" name="Google Shape;228;g1724901db24_11_0"/>
          <p:cNvGrpSpPr/>
          <p:nvPr/>
        </p:nvGrpSpPr>
        <p:grpSpPr>
          <a:xfrm>
            <a:off x="857291" y="2685849"/>
            <a:ext cx="773710" cy="1043005"/>
            <a:chOff x="1522216" y="2164224"/>
            <a:chExt cx="773710" cy="1043005"/>
          </a:xfrm>
        </p:grpSpPr>
        <p:grpSp>
          <p:nvGrpSpPr>
            <p:cNvPr id="229" name="Google Shape;229;g1724901db24_11_0"/>
            <p:cNvGrpSpPr/>
            <p:nvPr/>
          </p:nvGrpSpPr>
          <p:grpSpPr>
            <a:xfrm>
              <a:off x="1522226" y="2471629"/>
              <a:ext cx="773700" cy="735600"/>
              <a:chOff x="1995501" y="5405341"/>
              <a:chExt cx="773700" cy="735600"/>
            </a:xfrm>
          </p:grpSpPr>
          <p:sp>
            <p:nvSpPr>
              <p:cNvPr id="230" name="Google Shape;230;g1724901db24_11_0"/>
              <p:cNvSpPr/>
              <p:nvPr/>
            </p:nvSpPr>
            <p:spPr>
              <a:xfrm>
                <a:off x="1995501" y="5405341"/>
                <a:ext cx="773700" cy="7356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pic>
            <p:nvPicPr>
              <p:cNvPr id="231" name="Google Shape;231;g1724901db24_11_0"/>
              <p:cNvPicPr preferRelativeResize="0"/>
              <p:nvPr/>
            </p:nvPicPr>
            <p:blipFill>
              <a:blip r:embed="rId22">
                <a:alphaModFix/>
              </a:blip>
              <a:stretch>
                <a:fillRect/>
              </a:stretch>
            </p:blipFill>
            <p:spPr>
              <a:xfrm>
                <a:off x="2005538" y="5633125"/>
                <a:ext cx="753618" cy="2800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2" name="Google Shape;232;g1724901db24_11_0"/>
            <p:cNvSpPr txBox="1"/>
            <p:nvPr/>
          </p:nvSpPr>
          <p:spPr>
            <a:xfrm>
              <a:off x="1522216" y="2164224"/>
              <a:ext cx="77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Load</a:t>
              </a:r>
              <a:endParaRPr b="1" sz="800"/>
            </a:p>
          </p:txBody>
        </p:sp>
      </p:grpSp>
      <p:grpSp>
        <p:nvGrpSpPr>
          <p:cNvPr id="233" name="Google Shape;233;g1724901db24_11_0"/>
          <p:cNvGrpSpPr/>
          <p:nvPr/>
        </p:nvGrpSpPr>
        <p:grpSpPr>
          <a:xfrm>
            <a:off x="2442638" y="3714849"/>
            <a:ext cx="773982" cy="1162920"/>
            <a:chOff x="529476" y="3168149"/>
            <a:chExt cx="773982" cy="1162920"/>
          </a:xfrm>
        </p:grpSpPr>
        <p:grpSp>
          <p:nvGrpSpPr>
            <p:cNvPr id="234" name="Google Shape;234;g1724901db24_11_0"/>
            <p:cNvGrpSpPr/>
            <p:nvPr/>
          </p:nvGrpSpPr>
          <p:grpSpPr>
            <a:xfrm>
              <a:off x="529476" y="3557124"/>
              <a:ext cx="773982" cy="773944"/>
              <a:chOff x="944101" y="3415054"/>
              <a:chExt cx="781800" cy="783900"/>
            </a:xfrm>
          </p:grpSpPr>
          <p:sp>
            <p:nvSpPr>
              <p:cNvPr id="235" name="Google Shape;235;g1724901db24_11_0"/>
              <p:cNvSpPr/>
              <p:nvPr/>
            </p:nvSpPr>
            <p:spPr>
              <a:xfrm>
                <a:off x="944101" y="3415054"/>
                <a:ext cx="781800" cy="7839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pic>
            <p:nvPicPr>
              <p:cNvPr id="236" name="Google Shape;236;g1724901db24_11_0"/>
              <p:cNvPicPr preferRelativeResize="0"/>
              <p:nvPr/>
            </p:nvPicPr>
            <p:blipFill>
              <a:blip r:embed="rId23">
                <a:alphaModFix/>
              </a:blip>
              <a:stretch>
                <a:fillRect/>
              </a:stretch>
            </p:blipFill>
            <p:spPr>
              <a:xfrm>
                <a:off x="967716" y="3438738"/>
                <a:ext cx="734546" cy="73655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7" name="Google Shape;237;g1724901db24_11_0"/>
            <p:cNvSpPr txBox="1"/>
            <p:nvPr/>
          </p:nvSpPr>
          <p:spPr>
            <a:xfrm>
              <a:off x="529603" y="3168149"/>
              <a:ext cx="77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ResourceManager</a:t>
              </a:r>
              <a:endParaRPr b="1" sz="800"/>
            </a:p>
          </p:txBody>
        </p:sp>
      </p:grpSp>
      <p:grpSp>
        <p:nvGrpSpPr>
          <p:cNvPr id="238" name="Google Shape;238;g1724901db24_11_0"/>
          <p:cNvGrpSpPr/>
          <p:nvPr/>
        </p:nvGrpSpPr>
        <p:grpSpPr>
          <a:xfrm>
            <a:off x="193578" y="3713924"/>
            <a:ext cx="800023" cy="1164786"/>
            <a:chOff x="1367803" y="3244349"/>
            <a:chExt cx="800023" cy="1164786"/>
          </a:xfrm>
        </p:grpSpPr>
        <p:grpSp>
          <p:nvGrpSpPr>
            <p:cNvPr id="239" name="Google Shape;239;g1724901db24_11_0"/>
            <p:cNvGrpSpPr/>
            <p:nvPr/>
          </p:nvGrpSpPr>
          <p:grpSpPr>
            <a:xfrm>
              <a:off x="1393772" y="3631452"/>
              <a:ext cx="774054" cy="777683"/>
              <a:chOff x="768638" y="1750238"/>
              <a:chExt cx="1251300" cy="1251300"/>
            </a:xfrm>
          </p:grpSpPr>
          <p:pic>
            <p:nvPicPr>
              <p:cNvPr id="240" name="Google Shape;240;g1724901db24_11_0"/>
              <p:cNvPicPr preferRelativeResize="0"/>
              <p:nvPr/>
            </p:nvPicPr>
            <p:blipFill>
              <a:blip r:embed="rId24">
                <a:alphaModFix/>
              </a:blip>
              <a:stretch>
                <a:fillRect/>
              </a:stretch>
            </p:blipFill>
            <p:spPr>
              <a:xfrm>
                <a:off x="847250" y="1883551"/>
                <a:ext cx="1094100" cy="9846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1" name="Google Shape;241;g1724901db24_11_0"/>
              <p:cNvSpPr/>
              <p:nvPr/>
            </p:nvSpPr>
            <p:spPr>
              <a:xfrm>
                <a:off x="768638" y="1750238"/>
                <a:ext cx="1251300" cy="12513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2" name="Google Shape;242;g1724901db24_11_0"/>
            <p:cNvSpPr txBox="1"/>
            <p:nvPr/>
          </p:nvSpPr>
          <p:spPr>
            <a:xfrm>
              <a:off x="1367803" y="3244349"/>
              <a:ext cx="77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SQL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DataLake</a:t>
              </a:r>
              <a:endParaRPr b="1" sz="800"/>
            </a:p>
          </p:txBody>
        </p:sp>
      </p:grpSp>
      <p:grpSp>
        <p:nvGrpSpPr>
          <p:cNvPr id="243" name="Google Shape;243;g1724901db24_11_0"/>
          <p:cNvGrpSpPr/>
          <p:nvPr/>
        </p:nvGrpSpPr>
        <p:grpSpPr>
          <a:xfrm>
            <a:off x="2077850" y="2586850"/>
            <a:ext cx="800100" cy="1164785"/>
            <a:chOff x="2358413" y="3244338"/>
            <a:chExt cx="800100" cy="1164785"/>
          </a:xfrm>
        </p:grpSpPr>
        <p:grpSp>
          <p:nvGrpSpPr>
            <p:cNvPr id="244" name="Google Shape;244;g1724901db24_11_0"/>
            <p:cNvGrpSpPr/>
            <p:nvPr/>
          </p:nvGrpSpPr>
          <p:grpSpPr>
            <a:xfrm>
              <a:off x="2362227" y="3631440"/>
              <a:ext cx="774054" cy="777683"/>
              <a:chOff x="9697475" y="1639925"/>
              <a:chExt cx="1251300" cy="1251300"/>
            </a:xfrm>
          </p:grpSpPr>
          <p:pic>
            <p:nvPicPr>
              <p:cNvPr id="245" name="Google Shape;245;g1724901db24_11_0"/>
              <p:cNvPicPr preferRelativeResize="0"/>
              <p:nvPr/>
            </p:nvPicPr>
            <p:blipFill>
              <a:blip r:embed="rId25">
                <a:alphaModFix/>
              </a:blip>
              <a:stretch>
                <a:fillRect/>
              </a:stretch>
            </p:blipFill>
            <p:spPr>
              <a:xfrm>
                <a:off x="9744999" y="1952974"/>
                <a:ext cx="1156256" cy="625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6" name="Google Shape;246;g1724901db24_11_0"/>
              <p:cNvSpPr/>
              <p:nvPr/>
            </p:nvSpPr>
            <p:spPr>
              <a:xfrm>
                <a:off x="9697475" y="1639925"/>
                <a:ext cx="1251300" cy="12513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7" name="Google Shape;247;g1724901db24_11_0"/>
            <p:cNvSpPr txBox="1"/>
            <p:nvPr/>
          </p:nvSpPr>
          <p:spPr>
            <a:xfrm>
              <a:off x="2358413" y="3244338"/>
              <a:ext cx="8001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DFS Coordinate</a:t>
              </a:r>
              <a:endParaRPr b="1" sz="800"/>
            </a:p>
          </p:txBody>
        </p:sp>
      </p:grpSp>
      <p:grpSp>
        <p:nvGrpSpPr>
          <p:cNvPr id="248" name="Google Shape;248;g1724901db24_11_0"/>
          <p:cNvGrpSpPr/>
          <p:nvPr/>
        </p:nvGrpSpPr>
        <p:grpSpPr>
          <a:xfrm>
            <a:off x="1320778" y="5053063"/>
            <a:ext cx="778774" cy="1044941"/>
            <a:chOff x="1522191" y="4410000"/>
            <a:chExt cx="778774" cy="1044941"/>
          </a:xfrm>
        </p:grpSpPr>
        <p:grpSp>
          <p:nvGrpSpPr>
            <p:cNvPr id="249" name="Google Shape;249;g1724901db24_11_0"/>
            <p:cNvGrpSpPr/>
            <p:nvPr/>
          </p:nvGrpSpPr>
          <p:grpSpPr>
            <a:xfrm>
              <a:off x="1525281" y="4680942"/>
              <a:ext cx="775684" cy="773998"/>
              <a:chOff x="1841737" y="3537204"/>
              <a:chExt cx="900283" cy="735600"/>
            </a:xfrm>
          </p:grpSpPr>
          <p:pic>
            <p:nvPicPr>
              <p:cNvPr id="250" name="Google Shape;250;g1724901db24_11_0"/>
              <p:cNvPicPr preferRelativeResize="0"/>
              <p:nvPr/>
            </p:nvPicPr>
            <p:blipFill rotWithShape="1">
              <a:blip r:embed="rId26">
                <a:alphaModFix/>
              </a:blip>
              <a:srcRect b="32861" l="13532" r="15841" t="17862"/>
              <a:stretch/>
            </p:blipFill>
            <p:spPr>
              <a:xfrm>
                <a:off x="1841737" y="3669688"/>
                <a:ext cx="898325" cy="47061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1" name="Google Shape;251;g1724901db24_11_0"/>
              <p:cNvSpPr/>
              <p:nvPr/>
            </p:nvSpPr>
            <p:spPr>
              <a:xfrm>
                <a:off x="1843820" y="3537204"/>
                <a:ext cx="898200" cy="7356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</p:grpSp>
        <p:sp>
          <p:nvSpPr>
            <p:cNvPr id="252" name="Google Shape;252;g1724901db24_11_0"/>
            <p:cNvSpPr txBox="1"/>
            <p:nvPr/>
          </p:nvSpPr>
          <p:spPr>
            <a:xfrm>
              <a:off x="1522191" y="4410000"/>
              <a:ext cx="77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PySpark</a:t>
              </a:r>
              <a:endParaRPr b="1" sz="800"/>
            </a:p>
          </p:txBody>
        </p:sp>
      </p:grpSp>
      <p:grpSp>
        <p:nvGrpSpPr>
          <p:cNvPr id="253" name="Google Shape;253;g1724901db24_11_0"/>
          <p:cNvGrpSpPr/>
          <p:nvPr/>
        </p:nvGrpSpPr>
        <p:grpSpPr>
          <a:xfrm>
            <a:off x="1328800" y="3803375"/>
            <a:ext cx="778652" cy="1062075"/>
            <a:chOff x="3998312" y="4040700"/>
            <a:chExt cx="778652" cy="1062075"/>
          </a:xfrm>
        </p:grpSpPr>
        <p:grpSp>
          <p:nvGrpSpPr>
            <p:cNvPr id="254" name="Google Shape;254;g1724901db24_11_0"/>
            <p:cNvGrpSpPr/>
            <p:nvPr/>
          </p:nvGrpSpPr>
          <p:grpSpPr>
            <a:xfrm>
              <a:off x="3998312" y="4331223"/>
              <a:ext cx="778652" cy="771552"/>
              <a:chOff x="7516563" y="1064450"/>
              <a:chExt cx="1267957" cy="1251300"/>
            </a:xfrm>
          </p:grpSpPr>
          <p:pic>
            <p:nvPicPr>
              <p:cNvPr id="255" name="Google Shape;255;g1724901db24_11_0"/>
              <p:cNvPicPr preferRelativeResize="0"/>
              <p:nvPr/>
            </p:nvPicPr>
            <p:blipFill>
              <a:blip r:embed="rId27">
                <a:alphaModFix/>
              </a:blip>
              <a:stretch>
                <a:fillRect/>
              </a:stretch>
            </p:blipFill>
            <p:spPr>
              <a:xfrm>
                <a:off x="7516563" y="1373113"/>
                <a:ext cx="1267957" cy="6339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6" name="Google Shape;256;g1724901db24_11_0"/>
              <p:cNvSpPr/>
              <p:nvPr/>
            </p:nvSpPr>
            <p:spPr>
              <a:xfrm>
                <a:off x="7524888" y="1064450"/>
                <a:ext cx="1251300" cy="12513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7" name="Google Shape;257;g1724901db24_11_0"/>
            <p:cNvSpPr txBox="1"/>
            <p:nvPr/>
          </p:nvSpPr>
          <p:spPr>
            <a:xfrm>
              <a:off x="4000791" y="4040700"/>
              <a:ext cx="77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ETL</a:t>
              </a:r>
              <a:endParaRPr b="1" sz="800"/>
            </a:p>
          </p:txBody>
        </p:sp>
      </p:grpSp>
      <p:grpSp>
        <p:nvGrpSpPr>
          <p:cNvPr id="258" name="Google Shape;258;g1724901db24_11_0"/>
          <p:cNvGrpSpPr/>
          <p:nvPr/>
        </p:nvGrpSpPr>
        <p:grpSpPr>
          <a:xfrm>
            <a:off x="4329328" y="4354188"/>
            <a:ext cx="773710" cy="1022154"/>
            <a:chOff x="4678991" y="5168400"/>
            <a:chExt cx="773710" cy="1022154"/>
          </a:xfrm>
        </p:grpSpPr>
        <p:grpSp>
          <p:nvGrpSpPr>
            <p:cNvPr id="259" name="Google Shape;259;g1724901db24_11_0"/>
            <p:cNvGrpSpPr/>
            <p:nvPr/>
          </p:nvGrpSpPr>
          <p:grpSpPr>
            <a:xfrm>
              <a:off x="4679000" y="5454954"/>
              <a:ext cx="773701" cy="735600"/>
              <a:chOff x="1130350" y="4931779"/>
              <a:chExt cx="773701" cy="735600"/>
            </a:xfrm>
          </p:grpSpPr>
          <p:pic>
            <p:nvPicPr>
              <p:cNvPr id="260" name="Google Shape;260;g1724901db24_11_0"/>
              <p:cNvPicPr preferRelativeResize="0"/>
              <p:nvPr/>
            </p:nvPicPr>
            <p:blipFill>
              <a:blip r:embed="rId28">
                <a:alphaModFix/>
              </a:blip>
              <a:stretch>
                <a:fillRect/>
              </a:stretch>
            </p:blipFill>
            <p:spPr>
              <a:xfrm>
                <a:off x="1130350" y="5135935"/>
                <a:ext cx="773700" cy="3272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1" name="Google Shape;261;g1724901db24_11_0"/>
              <p:cNvSpPr/>
              <p:nvPr/>
            </p:nvSpPr>
            <p:spPr>
              <a:xfrm>
                <a:off x="1130351" y="4931779"/>
                <a:ext cx="773700" cy="7356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</p:grpSp>
        <p:sp>
          <p:nvSpPr>
            <p:cNvPr id="262" name="Google Shape;262;g1724901db24_11_0"/>
            <p:cNvSpPr txBox="1"/>
            <p:nvPr/>
          </p:nvSpPr>
          <p:spPr>
            <a:xfrm>
              <a:off x="4678991" y="5168400"/>
              <a:ext cx="77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Monitoring</a:t>
              </a:r>
              <a:endParaRPr b="1" sz="800"/>
            </a:p>
          </p:txBody>
        </p:sp>
      </p:grpSp>
      <p:cxnSp>
        <p:nvCxnSpPr>
          <p:cNvPr id="263" name="Google Shape;263;g1724901db24_11_0"/>
          <p:cNvCxnSpPr/>
          <p:nvPr/>
        </p:nvCxnSpPr>
        <p:spPr>
          <a:xfrm>
            <a:off x="3302551" y="3507054"/>
            <a:ext cx="3600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g1724901db24_11_0"/>
          <p:cNvCxnSpPr/>
          <p:nvPr/>
        </p:nvCxnSpPr>
        <p:spPr>
          <a:xfrm>
            <a:off x="1256616" y="2352013"/>
            <a:ext cx="5100" cy="4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g1724901db24_11_0"/>
          <p:cNvCxnSpPr/>
          <p:nvPr/>
        </p:nvCxnSpPr>
        <p:spPr>
          <a:xfrm flipH="1">
            <a:off x="1233791" y="3732888"/>
            <a:ext cx="7800" cy="6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66" name="Google Shape;266;g1724901db24_11_0"/>
          <p:cNvCxnSpPr/>
          <p:nvPr/>
        </p:nvCxnSpPr>
        <p:spPr>
          <a:xfrm flipH="1" rot="10800000">
            <a:off x="1005959" y="4502851"/>
            <a:ext cx="3240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67" name="Google Shape;267;g1724901db24_11_0"/>
          <p:cNvCxnSpPr/>
          <p:nvPr/>
        </p:nvCxnSpPr>
        <p:spPr>
          <a:xfrm flipH="1" rot="10800000">
            <a:off x="1692434" y="3327201"/>
            <a:ext cx="3240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68" name="Google Shape;268;g1724901db24_11_0"/>
          <p:cNvCxnSpPr/>
          <p:nvPr/>
        </p:nvCxnSpPr>
        <p:spPr>
          <a:xfrm flipH="1" rot="10800000">
            <a:off x="2148959" y="4502851"/>
            <a:ext cx="3240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2" name="Google Shape;1212;g1724901db24_0_233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1213" name="Google Shape;1213;g1724901db24_0_233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ko-KR" sz="30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3. </a:t>
              </a:r>
              <a:r>
                <a:rPr b="1" i="0" lang="ko-KR" sz="29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MLOps</a:t>
              </a:r>
              <a:endParaRPr b="1" i="0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14" name="Google Shape;1214;g1724901db24_0_2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5" name="Google Shape;1215;g1724901db24_0_233"/>
          <p:cNvSpPr txBox="1"/>
          <p:nvPr/>
        </p:nvSpPr>
        <p:spPr>
          <a:xfrm>
            <a:off x="1580100" y="1504950"/>
            <a:ext cx="90318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도커와 쿠버네티스에 대한 이해 부족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환경변수, 권한, 인증 등에 대해서 먼저 잘 알고 있었다면 환경 설정을 하는데 시간이 덜 들었을 것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클러스터를 활용하여 리소스 분산등도 하지 못한 것에 아쉬움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실제로 학습시킨 모델을 배포하는데 있어 로드밸런싱을 제대로 해보지 못하였음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prometheus 를 잘 알지 못했기 때문에 model에 대한 metric을 측정하는 것은 해보지 못했음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유저의 input에</a:t>
            </a:r>
            <a:r>
              <a:rPr lang="ko-KR"/>
              <a:t> 대한 로그도 남겨 데이터 분포를 살펴보거나 재학습에 사용하게 할 수도 있다.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ML 파이프라인을 구축하여 배포하지 않은 것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백앤드 프레임 워크인 DJango와 RDBMS인 mysql을 이용하여 사용자 데이터와 로그인 기능을 구현하려고 했지만 시간이 부족하여 전부 구현하지 못한게 아쉬움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파이프라인부터 모델 배포까지 완전 자동화를 생각하고 프로젝트를 진행하였지만 처음부터 프로젝트 규모를 크게잡고  진행하다보니 규모가 큰 프로젝트에서는 완전한 자동화는 힘들다는 부분을 알게 되었고 프로젝트 규모를 작게하여 완전 자동화되는 파이프라인을 만들어 보지 못한게 아쉬움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0" name="Google Shape;1220;g17238be6ef5_0_0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152425" y="2290098"/>
            <a:ext cx="11887199" cy="26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g17238be6ef5_0_0"/>
          <p:cNvSpPr txBox="1"/>
          <p:nvPr/>
        </p:nvSpPr>
        <p:spPr>
          <a:xfrm>
            <a:off x="854734" y="2598023"/>
            <a:ext cx="10482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b="1" i="0" lang="ko-KR" sz="5000" u="none" cap="none" strike="noStrike">
                <a:solidFill>
                  <a:srgbClr val="3A3838"/>
                </a:solidFill>
                <a:latin typeface="Do Hyeon"/>
                <a:ea typeface="Do Hyeon"/>
                <a:cs typeface="Do Hyeon"/>
                <a:sym typeface="Do Hyeon"/>
              </a:rPr>
              <a:t>감사합니다</a:t>
            </a:r>
            <a:endParaRPr b="0" i="0" sz="5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g172575e84f2_0_87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274" name="Google Shape;274;g172575e84f2_0_87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</a:pPr>
              <a:r>
                <a:rPr b="1" lang="ko-KR" sz="3000">
                  <a:solidFill>
                    <a:srgbClr val="434343"/>
                  </a:solidFill>
                </a:rPr>
                <a:t>2. </a:t>
              </a:r>
              <a:r>
                <a:rPr b="1" lang="ko-KR" sz="2900">
                  <a:solidFill>
                    <a:srgbClr val="3A3838"/>
                  </a:solidFill>
                </a:rPr>
                <a:t>MLOps</a:t>
              </a:r>
              <a:r>
                <a:rPr b="1" lang="ko-KR" sz="3000">
                  <a:solidFill>
                    <a:srgbClr val="434343"/>
                  </a:solidFill>
                </a:rPr>
                <a:t> - Data Pipeline</a:t>
              </a:r>
              <a:endParaRPr b="1" sz="3000">
                <a:solidFill>
                  <a:srgbClr val="434343"/>
                </a:solidFill>
              </a:endParaRPr>
            </a:p>
          </p:txBody>
        </p:sp>
        <p:pic>
          <p:nvPicPr>
            <p:cNvPr id="275" name="Google Shape;275;g172575e84f2_0_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6" name="Google Shape;276;g172575e84f2_0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5325" y="1599900"/>
            <a:ext cx="5967862" cy="295187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172575e84f2_0_87"/>
          <p:cNvSpPr txBox="1"/>
          <p:nvPr/>
        </p:nvSpPr>
        <p:spPr>
          <a:xfrm>
            <a:off x="366925" y="881925"/>
            <a:ext cx="637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latin typeface="Malgun Gothic"/>
                <a:ea typeface="Malgun Gothic"/>
                <a:cs typeface="Malgun Gothic"/>
                <a:sym typeface="Malgun Gothic"/>
              </a:rPr>
              <a:t>Data와 EDA 참조 - </a:t>
            </a:r>
            <a:r>
              <a:rPr b="1" lang="ko-KR" sz="21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5"/>
              </a:rPr>
              <a:t>NYC Taxi Data</a:t>
            </a:r>
            <a:r>
              <a:rPr b="1" lang="ko-KR" sz="2000">
                <a:latin typeface="Malgun Gothic"/>
                <a:ea typeface="Malgun Gothic"/>
                <a:cs typeface="Malgun Gothic"/>
                <a:sym typeface="Malgun Gothic"/>
              </a:rPr>
              <a:t> 및 </a:t>
            </a:r>
            <a:r>
              <a:rPr b="1" lang="ko-KR" sz="20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6"/>
              </a:rPr>
              <a:t>Kaggle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8" name="Google Shape;278;g172575e84f2_0_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73045" y="5089875"/>
            <a:ext cx="7452406" cy="1380362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72575e84f2_0_87"/>
          <p:cNvSpPr txBox="1"/>
          <p:nvPr/>
        </p:nvSpPr>
        <p:spPr>
          <a:xfrm>
            <a:off x="2964075" y="4761850"/>
            <a:ext cx="67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사용할 feature 목록(raw data - </a:t>
            </a:r>
            <a:r>
              <a:rPr lang="ko-KR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8"/>
              </a:rPr>
              <a:t>apache parquet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 - yellow taxi data 2017 ~ 2018)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g172575e84f2_0_87"/>
          <p:cNvSpPr txBox="1"/>
          <p:nvPr/>
        </p:nvSpPr>
        <p:spPr>
          <a:xfrm>
            <a:off x="471725" y="12459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rgbClr val="0097A7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source / EDA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g1721dcc253f_0_515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286" name="Google Shape;286;g1721dcc253f_0_515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lang="ko-KR" sz="3000">
                  <a:solidFill>
                    <a:srgbClr val="434343"/>
                  </a:solidFill>
                </a:rPr>
                <a:t>2</a:t>
              </a:r>
              <a:r>
                <a:rPr b="1" i="0" lang="ko-KR" sz="30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b="1" lang="ko-KR" sz="2900">
                  <a:solidFill>
                    <a:srgbClr val="3A3838"/>
                  </a:solidFill>
                </a:rPr>
                <a:t>MLOps</a:t>
              </a:r>
              <a:r>
                <a:rPr b="1" lang="ko-KR" sz="3000">
                  <a:solidFill>
                    <a:srgbClr val="434343"/>
                  </a:solidFill>
                </a:rPr>
                <a:t> - Data Pipeline</a:t>
              </a:r>
              <a:endParaRPr b="1" i="0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7" name="Google Shape;287;g1721dcc253f_0_5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8" name="Google Shape;288;g1721dcc253f_0_5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9875" y="876700"/>
            <a:ext cx="5653401" cy="230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1721dcc253f_0_5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8663" y="5943900"/>
            <a:ext cx="1588258" cy="6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1721dcc253f_0_515"/>
          <p:cNvPicPr preferRelativeResize="0"/>
          <p:nvPr/>
        </p:nvPicPr>
        <p:blipFill rotWithShape="1">
          <a:blip r:embed="rId6">
            <a:alphaModFix/>
          </a:blip>
          <a:srcRect b="32861" l="13532" r="15841" t="17862"/>
          <a:stretch/>
        </p:blipFill>
        <p:spPr>
          <a:xfrm>
            <a:off x="5281790" y="4979533"/>
            <a:ext cx="1649579" cy="86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1721dcc253f_0_515"/>
          <p:cNvPicPr preferRelativeResize="0"/>
          <p:nvPr/>
        </p:nvPicPr>
        <p:blipFill rotWithShape="1">
          <a:blip r:embed="rId7">
            <a:alphaModFix/>
          </a:blip>
          <a:srcRect b="0" l="20628" r="22449" t="0"/>
          <a:stretch/>
        </p:blipFill>
        <p:spPr>
          <a:xfrm>
            <a:off x="9236313" y="1199100"/>
            <a:ext cx="2263985" cy="15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1721dcc253f_0_5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5098" y="4302538"/>
            <a:ext cx="902952" cy="491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721dcc253f_0_515"/>
          <p:cNvPicPr preferRelativeResize="0"/>
          <p:nvPr/>
        </p:nvPicPr>
        <p:blipFill rotWithShape="1">
          <a:blip r:embed="rId9">
            <a:alphaModFix/>
          </a:blip>
          <a:srcRect b="0" l="0" r="57891" t="0"/>
          <a:stretch/>
        </p:blipFill>
        <p:spPr>
          <a:xfrm>
            <a:off x="5832129" y="3596850"/>
            <a:ext cx="548889" cy="519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1721dcc253f_0_5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8974" y="1706962"/>
            <a:ext cx="2657848" cy="7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1721dcc253f_0_515"/>
          <p:cNvSpPr txBox="1"/>
          <p:nvPr/>
        </p:nvSpPr>
        <p:spPr>
          <a:xfrm>
            <a:off x="1227300" y="4098250"/>
            <a:ext cx="3211500" cy="18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ko-KR" sz="1700">
                <a:solidFill>
                  <a:schemeClr val="dk1"/>
                </a:solidFill>
              </a:rPr>
              <a:t>Data</a:t>
            </a:r>
            <a:r>
              <a:rPr b="1" i="0" lang="ko-K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pipeline</a:t>
            </a:r>
            <a:endParaRPr b="1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u="sng">
                <a:solidFill>
                  <a:schemeClr val="accent5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AWS EC2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u="sng">
                <a:solidFill>
                  <a:schemeClr val="hlink"/>
                </a:solidFill>
                <a:hlinkClick r:id="rId12"/>
              </a:rPr>
              <a:t>Data source / EDA</a:t>
            </a:r>
            <a:endParaRPr sz="1100" u="sng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u="sng">
                <a:solidFill>
                  <a:schemeClr val="hlink"/>
                </a:solidFill>
                <a:hlinkClick r:id="rId13"/>
              </a:rPr>
              <a:t>Hadoop(HDFS, YARN</a:t>
            </a:r>
            <a:r>
              <a:rPr b="1" lang="ko-KR" sz="1100" u="sng">
                <a:solidFill>
                  <a:schemeClr val="hlink"/>
                </a:solidFill>
                <a:hlinkClick r:id="rId14"/>
              </a:rPr>
              <a:t>, </a:t>
            </a:r>
            <a:r>
              <a:rPr lang="ko-KR" sz="1100" u="sng">
                <a:solidFill>
                  <a:schemeClr val="hlink"/>
                </a:solidFill>
                <a:hlinkClick r:id="rId15"/>
              </a:rPr>
              <a:t>Zookeeper, Hive)</a:t>
            </a:r>
            <a:endParaRPr sz="1100" u="sng">
              <a:solidFill>
                <a:schemeClr val="hlink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u="sng">
                <a:solidFill>
                  <a:schemeClr val="hlink"/>
                </a:solidFill>
              </a:rPr>
              <a:t>Spark History Server</a:t>
            </a:r>
            <a:endParaRPr b="0" i="0" sz="11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1721dcc253f_0_515"/>
          <p:cNvSpPr txBox="1"/>
          <p:nvPr/>
        </p:nvSpPr>
        <p:spPr>
          <a:xfrm>
            <a:off x="8079925" y="4006750"/>
            <a:ext cx="2183400" cy="20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-K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Version tracking</a:t>
            </a:r>
            <a:endParaRPr b="1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6"/>
              </a:rPr>
              <a:t>DVC</a:t>
            </a:r>
            <a:endParaRPr b="0" i="0" sz="11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u="sng">
                <a:solidFill>
                  <a:schemeClr val="hlink"/>
                </a:solidFill>
              </a:rPr>
              <a:t>Git</a:t>
            </a:r>
            <a:endParaRPr b="0" i="0" sz="11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ko-KR" sz="1700">
                <a:solidFill>
                  <a:schemeClr val="dk1"/>
                </a:solidFill>
              </a:rPr>
              <a:t>Monitoring, CI/CD</a:t>
            </a:r>
            <a:endParaRPr b="1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u="sng">
                <a:solidFill>
                  <a:schemeClr val="hlink"/>
                </a:solidFill>
                <a:hlinkClick r:id="rId17"/>
              </a:rPr>
              <a:t>Apache Airflow</a:t>
            </a:r>
            <a:endParaRPr b="0" i="0" sz="11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72575e84f2_0_179"/>
          <p:cNvSpPr/>
          <p:nvPr/>
        </p:nvSpPr>
        <p:spPr>
          <a:xfrm>
            <a:off x="1800225" y="3846300"/>
            <a:ext cx="6334500" cy="2903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g172575e84f2_0_179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303" name="Google Shape;303;g172575e84f2_0_179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lang="ko-KR" sz="3000">
                  <a:solidFill>
                    <a:srgbClr val="434343"/>
                  </a:solidFill>
                </a:rPr>
                <a:t>2</a:t>
              </a:r>
              <a:r>
                <a:rPr b="1" i="0" lang="ko-KR" sz="30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b="1" i="0" lang="ko-KR" sz="29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MLOps</a:t>
              </a:r>
              <a:r>
                <a:rPr b="1" lang="ko-KR" sz="3000">
                  <a:solidFill>
                    <a:srgbClr val="434343"/>
                  </a:solidFill>
                </a:rPr>
                <a:t> - Data Pipeline</a:t>
              </a:r>
              <a:endParaRPr b="1" i="0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4" name="Google Shape;304;g172575e84f2_0_1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5" name="Google Shape;305;g172575e84f2_0_179"/>
          <p:cNvGrpSpPr/>
          <p:nvPr/>
        </p:nvGrpSpPr>
        <p:grpSpPr>
          <a:xfrm>
            <a:off x="4566380" y="1065899"/>
            <a:ext cx="784529" cy="1182659"/>
            <a:chOff x="1255193" y="1018512"/>
            <a:chExt cx="784529" cy="1182659"/>
          </a:xfrm>
        </p:grpSpPr>
        <p:grpSp>
          <p:nvGrpSpPr>
            <p:cNvPr id="306" name="Google Shape;306;g172575e84f2_0_179"/>
            <p:cNvGrpSpPr/>
            <p:nvPr/>
          </p:nvGrpSpPr>
          <p:grpSpPr>
            <a:xfrm>
              <a:off x="1255193" y="1427116"/>
              <a:ext cx="784529" cy="774054"/>
              <a:chOff x="5953621" y="2211180"/>
              <a:chExt cx="1268233" cy="1251300"/>
            </a:xfrm>
          </p:grpSpPr>
          <p:pic>
            <p:nvPicPr>
              <p:cNvPr id="307" name="Google Shape;307;g172575e84f2_0_17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953621" y="2583345"/>
                <a:ext cx="1251300" cy="5253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8" name="Google Shape;308;g172575e84f2_0_179"/>
              <p:cNvSpPr/>
              <p:nvPr/>
            </p:nvSpPr>
            <p:spPr>
              <a:xfrm>
                <a:off x="5970554" y="2211180"/>
                <a:ext cx="1251300" cy="12513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9" name="Google Shape;309;g172575e84f2_0_179"/>
            <p:cNvSpPr txBox="1"/>
            <p:nvPr/>
          </p:nvSpPr>
          <p:spPr>
            <a:xfrm>
              <a:off x="1265853" y="1018512"/>
              <a:ext cx="77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EC2 - Instance</a:t>
              </a:r>
              <a:endParaRPr b="1" sz="800"/>
            </a:p>
          </p:txBody>
        </p:sp>
      </p:grpSp>
      <p:grpSp>
        <p:nvGrpSpPr>
          <p:cNvPr id="310" name="Google Shape;310;g172575e84f2_0_179"/>
          <p:cNvGrpSpPr/>
          <p:nvPr/>
        </p:nvGrpSpPr>
        <p:grpSpPr>
          <a:xfrm>
            <a:off x="4571766" y="5541399"/>
            <a:ext cx="773710" cy="1043005"/>
            <a:chOff x="1522216" y="2164224"/>
            <a:chExt cx="773710" cy="1043005"/>
          </a:xfrm>
        </p:grpSpPr>
        <p:grpSp>
          <p:nvGrpSpPr>
            <p:cNvPr id="311" name="Google Shape;311;g172575e84f2_0_179"/>
            <p:cNvGrpSpPr/>
            <p:nvPr/>
          </p:nvGrpSpPr>
          <p:grpSpPr>
            <a:xfrm>
              <a:off x="1522226" y="2471629"/>
              <a:ext cx="773700" cy="735600"/>
              <a:chOff x="1995501" y="5405341"/>
              <a:chExt cx="773700" cy="735600"/>
            </a:xfrm>
          </p:grpSpPr>
          <p:sp>
            <p:nvSpPr>
              <p:cNvPr id="312" name="Google Shape;312;g172575e84f2_0_179"/>
              <p:cNvSpPr/>
              <p:nvPr/>
            </p:nvSpPr>
            <p:spPr>
              <a:xfrm>
                <a:off x="1995501" y="5405341"/>
                <a:ext cx="773700" cy="7356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pic>
            <p:nvPicPr>
              <p:cNvPr id="313" name="Google Shape;313;g172575e84f2_0_17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05538" y="5633125"/>
                <a:ext cx="753618" cy="2800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4" name="Google Shape;314;g172575e84f2_0_179"/>
            <p:cNvSpPr txBox="1"/>
            <p:nvPr/>
          </p:nvSpPr>
          <p:spPr>
            <a:xfrm>
              <a:off x="1522216" y="2164224"/>
              <a:ext cx="77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Load</a:t>
              </a:r>
              <a:endParaRPr b="1" sz="800"/>
            </a:p>
          </p:txBody>
        </p:sp>
      </p:grpSp>
      <p:grpSp>
        <p:nvGrpSpPr>
          <p:cNvPr id="315" name="Google Shape;315;g172575e84f2_0_179"/>
          <p:cNvGrpSpPr/>
          <p:nvPr/>
        </p:nvGrpSpPr>
        <p:grpSpPr>
          <a:xfrm>
            <a:off x="4571638" y="4226962"/>
            <a:ext cx="773982" cy="1162920"/>
            <a:chOff x="529476" y="3168149"/>
            <a:chExt cx="773982" cy="1162920"/>
          </a:xfrm>
        </p:grpSpPr>
        <p:grpSp>
          <p:nvGrpSpPr>
            <p:cNvPr id="316" name="Google Shape;316;g172575e84f2_0_179"/>
            <p:cNvGrpSpPr/>
            <p:nvPr/>
          </p:nvGrpSpPr>
          <p:grpSpPr>
            <a:xfrm>
              <a:off x="529476" y="3557124"/>
              <a:ext cx="773982" cy="773944"/>
              <a:chOff x="944101" y="3415054"/>
              <a:chExt cx="781800" cy="783900"/>
            </a:xfrm>
          </p:grpSpPr>
          <p:sp>
            <p:nvSpPr>
              <p:cNvPr id="317" name="Google Shape;317;g172575e84f2_0_179"/>
              <p:cNvSpPr/>
              <p:nvPr/>
            </p:nvSpPr>
            <p:spPr>
              <a:xfrm>
                <a:off x="944101" y="3415054"/>
                <a:ext cx="781800" cy="7839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pic>
            <p:nvPicPr>
              <p:cNvPr id="318" name="Google Shape;318;g172575e84f2_0_17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967716" y="3438738"/>
                <a:ext cx="734546" cy="73655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9" name="Google Shape;319;g172575e84f2_0_179"/>
            <p:cNvSpPr txBox="1"/>
            <p:nvPr/>
          </p:nvSpPr>
          <p:spPr>
            <a:xfrm>
              <a:off x="529603" y="3168149"/>
              <a:ext cx="77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ResourceManager</a:t>
              </a:r>
              <a:endParaRPr b="1" sz="800"/>
            </a:p>
          </p:txBody>
        </p:sp>
      </p:grpSp>
      <p:grpSp>
        <p:nvGrpSpPr>
          <p:cNvPr id="320" name="Google Shape;320;g172575e84f2_0_179"/>
          <p:cNvGrpSpPr/>
          <p:nvPr/>
        </p:nvGrpSpPr>
        <p:grpSpPr>
          <a:xfrm>
            <a:off x="2098138" y="4226025"/>
            <a:ext cx="800100" cy="1164785"/>
            <a:chOff x="2358413" y="3244338"/>
            <a:chExt cx="800100" cy="1164785"/>
          </a:xfrm>
        </p:grpSpPr>
        <p:grpSp>
          <p:nvGrpSpPr>
            <p:cNvPr id="321" name="Google Shape;321;g172575e84f2_0_179"/>
            <p:cNvGrpSpPr/>
            <p:nvPr/>
          </p:nvGrpSpPr>
          <p:grpSpPr>
            <a:xfrm>
              <a:off x="2362227" y="3631440"/>
              <a:ext cx="774054" cy="777683"/>
              <a:chOff x="9697475" y="1639925"/>
              <a:chExt cx="1251300" cy="1251300"/>
            </a:xfrm>
          </p:grpSpPr>
          <p:pic>
            <p:nvPicPr>
              <p:cNvPr id="322" name="Google Shape;322;g172575e84f2_0_17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9744999" y="1952974"/>
                <a:ext cx="1156256" cy="625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3" name="Google Shape;323;g172575e84f2_0_179"/>
              <p:cNvSpPr/>
              <p:nvPr/>
            </p:nvSpPr>
            <p:spPr>
              <a:xfrm>
                <a:off x="9697475" y="1639925"/>
                <a:ext cx="1251300" cy="12513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4" name="Google Shape;324;g172575e84f2_0_179"/>
            <p:cNvSpPr txBox="1"/>
            <p:nvPr/>
          </p:nvSpPr>
          <p:spPr>
            <a:xfrm>
              <a:off x="2358413" y="3244338"/>
              <a:ext cx="8001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DFS Coordinate</a:t>
              </a:r>
              <a:endParaRPr b="1" sz="800"/>
            </a:p>
          </p:txBody>
        </p:sp>
      </p:grpSp>
      <p:grpSp>
        <p:nvGrpSpPr>
          <p:cNvPr id="325" name="Google Shape;325;g172575e84f2_0_179"/>
          <p:cNvGrpSpPr/>
          <p:nvPr/>
        </p:nvGrpSpPr>
        <p:grpSpPr>
          <a:xfrm>
            <a:off x="6896803" y="1359450"/>
            <a:ext cx="773710" cy="1022154"/>
            <a:chOff x="4678991" y="5168400"/>
            <a:chExt cx="773710" cy="1022154"/>
          </a:xfrm>
        </p:grpSpPr>
        <p:grpSp>
          <p:nvGrpSpPr>
            <p:cNvPr id="326" name="Google Shape;326;g172575e84f2_0_179"/>
            <p:cNvGrpSpPr/>
            <p:nvPr/>
          </p:nvGrpSpPr>
          <p:grpSpPr>
            <a:xfrm>
              <a:off x="4679000" y="5454954"/>
              <a:ext cx="773701" cy="735600"/>
              <a:chOff x="1130350" y="4931779"/>
              <a:chExt cx="773701" cy="735600"/>
            </a:xfrm>
          </p:grpSpPr>
          <p:pic>
            <p:nvPicPr>
              <p:cNvPr id="327" name="Google Shape;327;g172575e84f2_0_179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130350" y="5135935"/>
                <a:ext cx="773700" cy="3272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8" name="Google Shape;328;g172575e84f2_0_179"/>
              <p:cNvSpPr/>
              <p:nvPr/>
            </p:nvSpPr>
            <p:spPr>
              <a:xfrm>
                <a:off x="1130351" y="4931779"/>
                <a:ext cx="773700" cy="7356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</p:grpSp>
        <p:sp>
          <p:nvSpPr>
            <p:cNvPr id="329" name="Google Shape;329;g172575e84f2_0_179"/>
            <p:cNvSpPr txBox="1"/>
            <p:nvPr/>
          </p:nvSpPr>
          <p:spPr>
            <a:xfrm>
              <a:off x="4678991" y="5168400"/>
              <a:ext cx="77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Monitoring</a:t>
              </a:r>
              <a:endParaRPr b="1" sz="800"/>
            </a:p>
          </p:txBody>
        </p:sp>
      </p:grpSp>
      <p:cxnSp>
        <p:nvCxnSpPr>
          <p:cNvPr id="330" name="Google Shape;330;g172575e84f2_0_179"/>
          <p:cNvCxnSpPr/>
          <p:nvPr/>
        </p:nvCxnSpPr>
        <p:spPr>
          <a:xfrm>
            <a:off x="4956066" y="2233400"/>
            <a:ext cx="5100" cy="4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g172575e84f2_0_179"/>
          <p:cNvSpPr/>
          <p:nvPr/>
        </p:nvSpPr>
        <p:spPr>
          <a:xfrm>
            <a:off x="5585913" y="2642600"/>
            <a:ext cx="1557900" cy="3034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" name="Google Shape;332;g172575e84f2_0_179"/>
          <p:cNvGrpSpPr/>
          <p:nvPr/>
        </p:nvGrpSpPr>
        <p:grpSpPr>
          <a:xfrm>
            <a:off x="5964853" y="4261462"/>
            <a:ext cx="800023" cy="1164786"/>
            <a:chOff x="1367803" y="3244349"/>
            <a:chExt cx="800023" cy="1164786"/>
          </a:xfrm>
        </p:grpSpPr>
        <p:grpSp>
          <p:nvGrpSpPr>
            <p:cNvPr id="333" name="Google Shape;333;g172575e84f2_0_179"/>
            <p:cNvGrpSpPr/>
            <p:nvPr/>
          </p:nvGrpSpPr>
          <p:grpSpPr>
            <a:xfrm>
              <a:off x="1393772" y="3631452"/>
              <a:ext cx="774054" cy="777683"/>
              <a:chOff x="768638" y="1750238"/>
              <a:chExt cx="1251300" cy="1251300"/>
            </a:xfrm>
          </p:grpSpPr>
          <p:pic>
            <p:nvPicPr>
              <p:cNvPr id="334" name="Google Shape;334;g172575e84f2_0_179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847250" y="1883551"/>
                <a:ext cx="1094100" cy="9846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5" name="Google Shape;335;g172575e84f2_0_179"/>
              <p:cNvSpPr/>
              <p:nvPr/>
            </p:nvSpPr>
            <p:spPr>
              <a:xfrm>
                <a:off x="768638" y="1750238"/>
                <a:ext cx="1251300" cy="12513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6" name="Google Shape;336;g172575e84f2_0_179"/>
            <p:cNvSpPr txBox="1"/>
            <p:nvPr/>
          </p:nvSpPr>
          <p:spPr>
            <a:xfrm>
              <a:off x="1367803" y="3244349"/>
              <a:ext cx="77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SQL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DataLake</a:t>
              </a:r>
              <a:endParaRPr b="1" sz="800"/>
            </a:p>
          </p:txBody>
        </p:sp>
      </p:grpSp>
      <p:grpSp>
        <p:nvGrpSpPr>
          <p:cNvPr id="337" name="Google Shape;337;g172575e84f2_0_179"/>
          <p:cNvGrpSpPr/>
          <p:nvPr/>
        </p:nvGrpSpPr>
        <p:grpSpPr>
          <a:xfrm>
            <a:off x="7495591" y="2651163"/>
            <a:ext cx="778774" cy="1044941"/>
            <a:chOff x="1522191" y="4410000"/>
            <a:chExt cx="778774" cy="1044941"/>
          </a:xfrm>
        </p:grpSpPr>
        <p:grpSp>
          <p:nvGrpSpPr>
            <p:cNvPr id="338" name="Google Shape;338;g172575e84f2_0_179"/>
            <p:cNvGrpSpPr/>
            <p:nvPr/>
          </p:nvGrpSpPr>
          <p:grpSpPr>
            <a:xfrm>
              <a:off x="1525281" y="4680942"/>
              <a:ext cx="775684" cy="773998"/>
              <a:chOff x="1841737" y="3537204"/>
              <a:chExt cx="900283" cy="735600"/>
            </a:xfrm>
          </p:grpSpPr>
          <p:pic>
            <p:nvPicPr>
              <p:cNvPr id="339" name="Google Shape;339;g172575e84f2_0_179"/>
              <p:cNvPicPr preferRelativeResize="0"/>
              <p:nvPr/>
            </p:nvPicPr>
            <p:blipFill rotWithShape="1">
              <a:blip r:embed="rId10">
                <a:alphaModFix/>
              </a:blip>
              <a:srcRect b="32861" l="13532" r="15841" t="17862"/>
              <a:stretch/>
            </p:blipFill>
            <p:spPr>
              <a:xfrm>
                <a:off x="1841737" y="3669688"/>
                <a:ext cx="898325" cy="47061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0" name="Google Shape;340;g172575e84f2_0_179"/>
              <p:cNvSpPr/>
              <p:nvPr/>
            </p:nvSpPr>
            <p:spPr>
              <a:xfrm>
                <a:off x="1843820" y="3537204"/>
                <a:ext cx="898200" cy="7356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</p:grpSp>
        <p:sp>
          <p:nvSpPr>
            <p:cNvPr id="341" name="Google Shape;341;g172575e84f2_0_179"/>
            <p:cNvSpPr txBox="1"/>
            <p:nvPr/>
          </p:nvSpPr>
          <p:spPr>
            <a:xfrm>
              <a:off x="1522191" y="4410000"/>
              <a:ext cx="77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PySpark</a:t>
              </a:r>
              <a:endParaRPr b="1" sz="800"/>
            </a:p>
          </p:txBody>
        </p:sp>
      </p:grpSp>
      <p:grpSp>
        <p:nvGrpSpPr>
          <p:cNvPr id="342" name="Google Shape;342;g172575e84f2_0_179"/>
          <p:cNvGrpSpPr/>
          <p:nvPr/>
        </p:nvGrpSpPr>
        <p:grpSpPr>
          <a:xfrm>
            <a:off x="5975537" y="2642600"/>
            <a:ext cx="778652" cy="1062075"/>
            <a:chOff x="3998312" y="4040700"/>
            <a:chExt cx="778652" cy="1062075"/>
          </a:xfrm>
        </p:grpSpPr>
        <p:grpSp>
          <p:nvGrpSpPr>
            <p:cNvPr id="343" name="Google Shape;343;g172575e84f2_0_179"/>
            <p:cNvGrpSpPr/>
            <p:nvPr/>
          </p:nvGrpSpPr>
          <p:grpSpPr>
            <a:xfrm>
              <a:off x="3998312" y="4331223"/>
              <a:ext cx="778652" cy="771552"/>
              <a:chOff x="7516563" y="1064450"/>
              <a:chExt cx="1267957" cy="1251300"/>
            </a:xfrm>
          </p:grpSpPr>
          <p:pic>
            <p:nvPicPr>
              <p:cNvPr id="344" name="Google Shape;344;g172575e84f2_0_17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7516563" y="1373113"/>
                <a:ext cx="1267957" cy="6339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5" name="Google Shape;345;g172575e84f2_0_179"/>
              <p:cNvSpPr/>
              <p:nvPr/>
            </p:nvSpPr>
            <p:spPr>
              <a:xfrm>
                <a:off x="7524888" y="1064450"/>
                <a:ext cx="1251300" cy="12513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6" name="Google Shape;346;g172575e84f2_0_179"/>
            <p:cNvSpPr txBox="1"/>
            <p:nvPr/>
          </p:nvSpPr>
          <p:spPr>
            <a:xfrm>
              <a:off x="4000791" y="4040700"/>
              <a:ext cx="77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ETL</a:t>
              </a:r>
              <a:endParaRPr b="1" sz="800"/>
            </a:p>
          </p:txBody>
        </p:sp>
      </p:grpSp>
      <p:cxnSp>
        <p:nvCxnSpPr>
          <p:cNvPr id="347" name="Google Shape;347;g172575e84f2_0_179"/>
          <p:cNvCxnSpPr/>
          <p:nvPr/>
        </p:nvCxnSpPr>
        <p:spPr>
          <a:xfrm flipH="1">
            <a:off x="6360953" y="3693488"/>
            <a:ext cx="7800" cy="6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48" name="Google Shape;348;g172575e84f2_0_179"/>
          <p:cNvCxnSpPr/>
          <p:nvPr/>
        </p:nvCxnSpPr>
        <p:spPr>
          <a:xfrm>
            <a:off x="6764897" y="3352326"/>
            <a:ext cx="7200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49" name="Google Shape;349;g172575e84f2_0_179"/>
          <p:cNvCxnSpPr/>
          <p:nvPr/>
        </p:nvCxnSpPr>
        <p:spPr>
          <a:xfrm flipH="1" rot="10800000">
            <a:off x="2898250" y="4955475"/>
            <a:ext cx="1627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50" name="Google Shape;350;g172575e84f2_0_179"/>
          <p:cNvCxnSpPr/>
          <p:nvPr/>
        </p:nvCxnSpPr>
        <p:spPr>
          <a:xfrm flipH="1" rot="10800000">
            <a:off x="5382372" y="4955476"/>
            <a:ext cx="5400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351" name="Google Shape;351;g172575e84f2_0_179"/>
          <p:cNvGrpSpPr/>
          <p:nvPr/>
        </p:nvGrpSpPr>
        <p:grpSpPr>
          <a:xfrm>
            <a:off x="4571801" y="2566394"/>
            <a:ext cx="773700" cy="1150510"/>
            <a:chOff x="1919251" y="2724344"/>
            <a:chExt cx="773700" cy="1150510"/>
          </a:xfrm>
        </p:grpSpPr>
        <p:sp>
          <p:nvSpPr>
            <p:cNvPr id="352" name="Google Shape;352;g172575e84f2_0_179"/>
            <p:cNvSpPr/>
            <p:nvPr/>
          </p:nvSpPr>
          <p:spPr>
            <a:xfrm>
              <a:off x="1919251" y="3139254"/>
              <a:ext cx="773700" cy="735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353" name="Google Shape;353;g172575e84f2_0_17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032634" y="3323172"/>
              <a:ext cx="515416" cy="3678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g172575e84f2_0_179"/>
            <p:cNvSpPr txBox="1"/>
            <p:nvPr/>
          </p:nvSpPr>
          <p:spPr>
            <a:xfrm>
              <a:off x="1919251" y="2724344"/>
              <a:ext cx="77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Hadoop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System</a:t>
              </a:r>
              <a:endParaRPr b="1" sz="800"/>
            </a:p>
          </p:txBody>
        </p:sp>
      </p:grpSp>
      <p:grpSp>
        <p:nvGrpSpPr>
          <p:cNvPr id="355" name="Google Shape;355;g172575e84f2_0_179"/>
          <p:cNvGrpSpPr/>
          <p:nvPr/>
        </p:nvGrpSpPr>
        <p:grpSpPr>
          <a:xfrm>
            <a:off x="9334250" y="2566407"/>
            <a:ext cx="1920215" cy="2742770"/>
            <a:chOff x="9808800" y="2947132"/>
            <a:chExt cx="1920215" cy="2742770"/>
          </a:xfrm>
        </p:grpSpPr>
        <p:cxnSp>
          <p:nvCxnSpPr>
            <p:cNvPr id="356" name="Google Shape;356;g172575e84f2_0_179"/>
            <p:cNvCxnSpPr/>
            <p:nvPr/>
          </p:nvCxnSpPr>
          <p:spPr>
            <a:xfrm>
              <a:off x="10595301" y="3745129"/>
              <a:ext cx="3600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57" name="Google Shape;357;g172575e84f2_0_179"/>
            <p:cNvGrpSpPr/>
            <p:nvPr/>
          </p:nvGrpSpPr>
          <p:grpSpPr>
            <a:xfrm>
              <a:off x="10955302" y="3039249"/>
              <a:ext cx="773713" cy="1108993"/>
              <a:chOff x="4394302" y="2765874"/>
              <a:chExt cx="773713" cy="1108993"/>
            </a:xfrm>
          </p:grpSpPr>
          <p:sp>
            <p:nvSpPr>
              <p:cNvPr id="358" name="Google Shape;358;g172575e84f2_0_179"/>
              <p:cNvSpPr/>
              <p:nvPr/>
            </p:nvSpPr>
            <p:spPr>
              <a:xfrm>
                <a:off x="4394302" y="3139267"/>
                <a:ext cx="773700" cy="7356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pic>
            <p:nvPicPr>
              <p:cNvPr id="359" name="Google Shape;359;g172575e84f2_0_179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4618551" y="3323185"/>
                <a:ext cx="324980" cy="3678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0" name="Google Shape;360;g172575e84f2_0_179"/>
              <p:cNvSpPr txBox="1"/>
              <p:nvPr/>
            </p:nvSpPr>
            <p:spPr>
              <a:xfrm>
                <a:off x="4394316" y="2765874"/>
                <a:ext cx="7737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800"/>
                  <a:t>Metadata Store</a:t>
                </a:r>
                <a:endParaRPr b="1" sz="800"/>
              </a:p>
            </p:txBody>
          </p:sp>
        </p:grpSp>
        <p:grpSp>
          <p:nvGrpSpPr>
            <p:cNvPr id="361" name="Google Shape;361;g172575e84f2_0_179"/>
            <p:cNvGrpSpPr/>
            <p:nvPr/>
          </p:nvGrpSpPr>
          <p:grpSpPr>
            <a:xfrm>
              <a:off x="9815195" y="2947132"/>
              <a:ext cx="773700" cy="1123732"/>
              <a:chOff x="3156770" y="2755094"/>
              <a:chExt cx="773700" cy="1123732"/>
            </a:xfrm>
          </p:grpSpPr>
          <p:sp>
            <p:nvSpPr>
              <p:cNvPr id="362" name="Google Shape;362;g172575e84f2_0_179"/>
              <p:cNvSpPr/>
              <p:nvPr/>
            </p:nvSpPr>
            <p:spPr>
              <a:xfrm>
                <a:off x="3156770" y="3143226"/>
                <a:ext cx="773700" cy="7356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pic>
            <p:nvPicPr>
              <p:cNvPr id="363" name="Google Shape;363;g172575e84f2_0_179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3249598" y="3323185"/>
                <a:ext cx="587827" cy="3678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4" name="Google Shape;364;g172575e84f2_0_179"/>
              <p:cNvSpPr txBox="1"/>
              <p:nvPr/>
            </p:nvSpPr>
            <p:spPr>
              <a:xfrm>
                <a:off x="3156770" y="2755094"/>
                <a:ext cx="7737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00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800"/>
                  <a:t>Version Control</a:t>
                </a:r>
                <a:endParaRPr b="1" sz="800"/>
              </a:p>
            </p:txBody>
          </p:sp>
        </p:grpSp>
        <p:grpSp>
          <p:nvGrpSpPr>
            <p:cNvPr id="365" name="Google Shape;365;g172575e84f2_0_179"/>
            <p:cNvGrpSpPr/>
            <p:nvPr/>
          </p:nvGrpSpPr>
          <p:grpSpPr>
            <a:xfrm>
              <a:off x="9808800" y="4666542"/>
              <a:ext cx="786501" cy="1023360"/>
              <a:chOff x="7410600" y="5594130"/>
              <a:chExt cx="786501" cy="1023360"/>
            </a:xfrm>
          </p:grpSpPr>
          <p:sp>
            <p:nvSpPr>
              <p:cNvPr id="366" name="Google Shape;366;g172575e84f2_0_179"/>
              <p:cNvSpPr/>
              <p:nvPr/>
            </p:nvSpPr>
            <p:spPr>
              <a:xfrm>
                <a:off x="7423401" y="5881890"/>
                <a:ext cx="773700" cy="7356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pic>
            <p:nvPicPr>
              <p:cNvPr id="367" name="Google Shape;367;g172575e84f2_0_179"/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7576185" y="6036615"/>
                <a:ext cx="442546" cy="4263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8" name="Google Shape;368;g172575e84f2_0_179"/>
              <p:cNvSpPr txBox="1"/>
              <p:nvPr/>
            </p:nvSpPr>
            <p:spPr>
              <a:xfrm>
                <a:off x="7410600" y="5594130"/>
                <a:ext cx="7737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800"/>
                  <a:t>github</a:t>
                </a:r>
                <a:endParaRPr b="1" sz="800"/>
              </a:p>
            </p:txBody>
          </p:sp>
        </p:grpSp>
        <p:cxnSp>
          <p:nvCxnSpPr>
            <p:cNvPr id="369" name="Google Shape;369;g172575e84f2_0_179"/>
            <p:cNvCxnSpPr/>
            <p:nvPr/>
          </p:nvCxnSpPr>
          <p:spPr>
            <a:xfrm>
              <a:off x="10202059" y="4148248"/>
              <a:ext cx="0" cy="52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370" name="Google Shape;370;g172575e84f2_0_179"/>
          <p:cNvCxnSpPr/>
          <p:nvPr/>
        </p:nvCxnSpPr>
        <p:spPr>
          <a:xfrm>
            <a:off x="4956091" y="3717813"/>
            <a:ext cx="3900" cy="5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1" name="Google Shape;371;g172575e84f2_0_179"/>
          <p:cNvCxnSpPr/>
          <p:nvPr/>
        </p:nvCxnSpPr>
        <p:spPr>
          <a:xfrm>
            <a:off x="4956066" y="5389863"/>
            <a:ext cx="5100" cy="2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72" name="Google Shape;372;g172575e84f2_0_179"/>
          <p:cNvGrpSpPr/>
          <p:nvPr/>
        </p:nvGrpSpPr>
        <p:grpSpPr>
          <a:xfrm>
            <a:off x="313870" y="5430107"/>
            <a:ext cx="773700" cy="1123732"/>
            <a:chOff x="8369295" y="1476257"/>
            <a:chExt cx="773700" cy="1123732"/>
          </a:xfrm>
        </p:grpSpPr>
        <p:pic>
          <p:nvPicPr>
            <p:cNvPr id="373" name="Google Shape;373;g172575e84f2_0_179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371863" y="2013800"/>
              <a:ext cx="768584" cy="387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4" name="Google Shape;374;g172575e84f2_0_179"/>
            <p:cNvGrpSpPr/>
            <p:nvPr/>
          </p:nvGrpSpPr>
          <p:grpSpPr>
            <a:xfrm>
              <a:off x="8369295" y="1476257"/>
              <a:ext cx="773700" cy="1123732"/>
              <a:chOff x="3156770" y="2755094"/>
              <a:chExt cx="773700" cy="1123732"/>
            </a:xfrm>
          </p:grpSpPr>
          <p:sp>
            <p:nvSpPr>
              <p:cNvPr id="375" name="Google Shape;375;g172575e84f2_0_179"/>
              <p:cNvSpPr/>
              <p:nvPr/>
            </p:nvSpPr>
            <p:spPr>
              <a:xfrm>
                <a:off x="3156770" y="3143226"/>
                <a:ext cx="773700" cy="7356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sp>
            <p:nvSpPr>
              <p:cNvPr id="376" name="Google Shape;376;g172575e84f2_0_179"/>
              <p:cNvSpPr txBox="1"/>
              <p:nvPr/>
            </p:nvSpPr>
            <p:spPr>
              <a:xfrm>
                <a:off x="3156770" y="2755094"/>
                <a:ext cx="7737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00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800"/>
                  <a:t>NYC Data</a:t>
                </a:r>
                <a:endParaRPr b="1" sz="800"/>
              </a:p>
            </p:txBody>
          </p:sp>
        </p:grpSp>
      </p:grpSp>
      <p:cxnSp>
        <p:nvCxnSpPr>
          <p:cNvPr id="377" name="Google Shape;377;g172575e84f2_0_179"/>
          <p:cNvCxnSpPr>
            <a:endCxn id="313" idx="1"/>
          </p:cNvCxnSpPr>
          <p:nvPr/>
        </p:nvCxnSpPr>
        <p:spPr>
          <a:xfrm>
            <a:off x="1230213" y="6200095"/>
            <a:ext cx="3351600" cy="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" name="Google Shape;378;g172575e84f2_0_179"/>
          <p:cNvCxnSpPr/>
          <p:nvPr/>
        </p:nvCxnSpPr>
        <p:spPr>
          <a:xfrm flipH="1" rot="10800000">
            <a:off x="8293173" y="3318117"/>
            <a:ext cx="993600" cy="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" name="Google Shape;379;g172575e84f2_0_179"/>
          <p:cNvSpPr/>
          <p:nvPr/>
        </p:nvSpPr>
        <p:spPr>
          <a:xfrm>
            <a:off x="241000" y="5088100"/>
            <a:ext cx="342000" cy="3420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1</a:t>
            </a:r>
            <a:endParaRPr b="1"/>
          </a:p>
        </p:txBody>
      </p:sp>
      <p:sp>
        <p:nvSpPr>
          <p:cNvPr id="380" name="Google Shape;380;g172575e84f2_0_179"/>
          <p:cNvSpPr/>
          <p:nvPr/>
        </p:nvSpPr>
        <p:spPr>
          <a:xfrm>
            <a:off x="4093000" y="5820975"/>
            <a:ext cx="342000" cy="3420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2</a:t>
            </a:r>
            <a:endParaRPr b="1"/>
          </a:p>
        </p:txBody>
      </p:sp>
      <p:cxnSp>
        <p:nvCxnSpPr>
          <p:cNvPr id="381" name="Google Shape;381;g172575e84f2_0_179"/>
          <p:cNvCxnSpPr>
            <a:stCxn id="313" idx="3"/>
            <a:endCxn id="335" idx="2"/>
          </p:cNvCxnSpPr>
          <p:nvPr/>
        </p:nvCxnSpPr>
        <p:spPr>
          <a:xfrm flipH="1" rot="10800000">
            <a:off x="5335431" y="5426395"/>
            <a:ext cx="1042500" cy="790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g172575e84f2_0_179"/>
          <p:cNvSpPr/>
          <p:nvPr/>
        </p:nvSpPr>
        <p:spPr>
          <a:xfrm>
            <a:off x="6554800" y="3988850"/>
            <a:ext cx="342000" cy="3420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3</a:t>
            </a:r>
            <a:endParaRPr b="1"/>
          </a:p>
        </p:txBody>
      </p:sp>
      <p:cxnSp>
        <p:nvCxnSpPr>
          <p:cNvPr id="383" name="Google Shape;383;g172575e84f2_0_179"/>
          <p:cNvCxnSpPr>
            <a:stCxn id="376" idx="0"/>
            <a:endCxn id="308" idx="1"/>
          </p:cNvCxnSpPr>
          <p:nvPr/>
        </p:nvCxnSpPr>
        <p:spPr>
          <a:xfrm rot="-5400000">
            <a:off x="854470" y="1707857"/>
            <a:ext cx="3568500" cy="3876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g172575e84f2_0_179"/>
          <p:cNvSpPr/>
          <p:nvPr/>
        </p:nvSpPr>
        <p:spPr>
          <a:xfrm>
            <a:off x="8591000" y="3474850"/>
            <a:ext cx="342000" cy="3420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4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g172575e84f2_0_340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390" name="Google Shape;390;g172575e84f2_0_340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lang="ko-KR" sz="3000">
                  <a:solidFill>
                    <a:srgbClr val="434343"/>
                  </a:solidFill>
                </a:rPr>
                <a:t>2</a:t>
              </a:r>
              <a:r>
                <a:rPr b="1" i="0" lang="ko-KR" sz="30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b="1" i="0" lang="ko-KR" sz="29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MLOps</a:t>
              </a:r>
              <a:r>
                <a:rPr b="1" lang="ko-KR" sz="3000">
                  <a:solidFill>
                    <a:srgbClr val="434343"/>
                  </a:solidFill>
                </a:rPr>
                <a:t> - Data Pipeline</a:t>
              </a:r>
              <a:endParaRPr b="1" i="0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1" name="Google Shape;391;g172575e84f2_0_3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2" name="Google Shape;392;g172575e84f2_0_340"/>
          <p:cNvGrpSpPr/>
          <p:nvPr/>
        </p:nvGrpSpPr>
        <p:grpSpPr>
          <a:xfrm>
            <a:off x="2365068" y="1162674"/>
            <a:ext cx="784529" cy="1182659"/>
            <a:chOff x="1255193" y="1018512"/>
            <a:chExt cx="784529" cy="1182659"/>
          </a:xfrm>
        </p:grpSpPr>
        <p:grpSp>
          <p:nvGrpSpPr>
            <p:cNvPr id="393" name="Google Shape;393;g172575e84f2_0_340"/>
            <p:cNvGrpSpPr/>
            <p:nvPr/>
          </p:nvGrpSpPr>
          <p:grpSpPr>
            <a:xfrm>
              <a:off x="1255193" y="1427116"/>
              <a:ext cx="784529" cy="774054"/>
              <a:chOff x="5953621" y="2211180"/>
              <a:chExt cx="1268233" cy="1251300"/>
            </a:xfrm>
          </p:grpSpPr>
          <p:pic>
            <p:nvPicPr>
              <p:cNvPr id="394" name="Google Shape;394;g172575e84f2_0_34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953621" y="2583345"/>
                <a:ext cx="1251300" cy="5253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5" name="Google Shape;395;g172575e84f2_0_340"/>
              <p:cNvSpPr/>
              <p:nvPr/>
            </p:nvSpPr>
            <p:spPr>
              <a:xfrm>
                <a:off x="5970554" y="2211180"/>
                <a:ext cx="1251300" cy="12513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6" name="Google Shape;396;g172575e84f2_0_340"/>
            <p:cNvSpPr txBox="1"/>
            <p:nvPr/>
          </p:nvSpPr>
          <p:spPr>
            <a:xfrm>
              <a:off x="1265853" y="1018512"/>
              <a:ext cx="77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EC2 - Instance</a:t>
              </a:r>
              <a:endParaRPr b="1" sz="800"/>
            </a:p>
          </p:txBody>
        </p:sp>
      </p:grpSp>
      <p:grpSp>
        <p:nvGrpSpPr>
          <p:cNvPr id="397" name="Google Shape;397;g172575e84f2_0_340"/>
          <p:cNvGrpSpPr/>
          <p:nvPr/>
        </p:nvGrpSpPr>
        <p:grpSpPr>
          <a:xfrm>
            <a:off x="2369866" y="5470474"/>
            <a:ext cx="773710" cy="1043005"/>
            <a:chOff x="1522216" y="2164224"/>
            <a:chExt cx="773710" cy="1043005"/>
          </a:xfrm>
        </p:grpSpPr>
        <p:grpSp>
          <p:nvGrpSpPr>
            <p:cNvPr id="398" name="Google Shape;398;g172575e84f2_0_340"/>
            <p:cNvGrpSpPr/>
            <p:nvPr/>
          </p:nvGrpSpPr>
          <p:grpSpPr>
            <a:xfrm>
              <a:off x="1522226" y="2471629"/>
              <a:ext cx="773700" cy="735600"/>
              <a:chOff x="1995501" y="5405341"/>
              <a:chExt cx="773700" cy="735600"/>
            </a:xfrm>
          </p:grpSpPr>
          <p:sp>
            <p:nvSpPr>
              <p:cNvPr id="399" name="Google Shape;399;g172575e84f2_0_340"/>
              <p:cNvSpPr/>
              <p:nvPr/>
            </p:nvSpPr>
            <p:spPr>
              <a:xfrm>
                <a:off x="1995501" y="5405341"/>
                <a:ext cx="773700" cy="7356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pic>
            <p:nvPicPr>
              <p:cNvPr id="400" name="Google Shape;400;g172575e84f2_0_3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05538" y="5633125"/>
                <a:ext cx="753618" cy="2800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01" name="Google Shape;401;g172575e84f2_0_340"/>
            <p:cNvSpPr txBox="1"/>
            <p:nvPr/>
          </p:nvSpPr>
          <p:spPr>
            <a:xfrm>
              <a:off x="1522216" y="2164224"/>
              <a:ext cx="77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Load</a:t>
              </a:r>
              <a:endParaRPr b="1" sz="800"/>
            </a:p>
          </p:txBody>
        </p:sp>
      </p:grpSp>
      <p:cxnSp>
        <p:nvCxnSpPr>
          <p:cNvPr id="402" name="Google Shape;402;g172575e84f2_0_340"/>
          <p:cNvCxnSpPr>
            <a:stCxn id="395" idx="2"/>
            <a:endCxn id="403" idx="0"/>
          </p:cNvCxnSpPr>
          <p:nvPr/>
        </p:nvCxnSpPr>
        <p:spPr>
          <a:xfrm flipH="1">
            <a:off x="2756870" y="2345333"/>
            <a:ext cx="5700" cy="109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04" name="Google Shape;404;g172575e84f2_0_340"/>
          <p:cNvGrpSpPr/>
          <p:nvPr/>
        </p:nvGrpSpPr>
        <p:grpSpPr>
          <a:xfrm>
            <a:off x="2369876" y="3438407"/>
            <a:ext cx="773700" cy="1150510"/>
            <a:chOff x="1919251" y="2724344"/>
            <a:chExt cx="773700" cy="1150510"/>
          </a:xfrm>
        </p:grpSpPr>
        <p:sp>
          <p:nvSpPr>
            <p:cNvPr id="405" name="Google Shape;405;g172575e84f2_0_340"/>
            <p:cNvSpPr/>
            <p:nvPr/>
          </p:nvSpPr>
          <p:spPr>
            <a:xfrm>
              <a:off x="1919251" y="3139254"/>
              <a:ext cx="773700" cy="735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406" name="Google Shape;406;g172575e84f2_0_3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32634" y="3323172"/>
              <a:ext cx="515416" cy="3678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3" name="Google Shape;403;g172575e84f2_0_340"/>
            <p:cNvSpPr txBox="1"/>
            <p:nvPr/>
          </p:nvSpPr>
          <p:spPr>
            <a:xfrm>
              <a:off x="1919251" y="2724344"/>
              <a:ext cx="77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Hadoop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System</a:t>
              </a:r>
              <a:endParaRPr b="1" sz="800"/>
            </a:p>
          </p:txBody>
        </p:sp>
      </p:grpSp>
      <p:cxnSp>
        <p:nvCxnSpPr>
          <p:cNvPr id="407" name="Google Shape;407;g172575e84f2_0_340"/>
          <p:cNvCxnSpPr>
            <a:endCxn id="401" idx="0"/>
          </p:cNvCxnSpPr>
          <p:nvPr/>
        </p:nvCxnSpPr>
        <p:spPr>
          <a:xfrm>
            <a:off x="2754616" y="4589074"/>
            <a:ext cx="2100" cy="88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08" name="Google Shape;408;g172575e84f2_0_340"/>
          <p:cNvGrpSpPr/>
          <p:nvPr/>
        </p:nvGrpSpPr>
        <p:grpSpPr>
          <a:xfrm>
            <a:off x="313870" y="5430107"/>
            <a:ext cx="773700" cy="1123732"/>
            <a:chOff x="8369295" y="1476257"/>
            <a:chExt cx="773700" cy="1123732"/>
          </a:xfrm>
        </p:grpSpPr>
        <p:pic>
          <p:nvPicPr>
            <p:cNvPr id="409" name="Google Shape;409;g172575e84f2_0_3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371863" y="2013800"/>
              <a:ext cx="768584" cy="387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" name="Google Shape;410;g172575e84f2_0_340"/>
            <p:cNvGrpSpPr/>
            <p:nvPr/>
          </p:nvGrpSpPr>
          <p:grpSpPr>
            <a:xfrm>
              <a:off x="8369295" y="1476257"/>
              <a:ext cx="773700" cy="1123732"/>
              <a:chOff x="3156770" y="2755094"/>
              <a:chExt cx="773700" cy="1123732"/>
            </a:xfrm>
          </p:grpSpPr>
          <p:sp>
            <p:nvSpPr>
              <p:cNvPr id="411" name="Google Shape;411;g172575e84f2_0_340"/>
              <p:cNvSpPr/>
              <p:nvPr/>
            </p:nvSpPr>
            <p:spPr>
              <a:xfrm>
                <a:off x="3156770" y="3143226"/>
                <a:ext cx="773700" cy="7356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sp>
            <p:nvSpPr>
              <p:cNvPr id="412" name="Google Shape;412;g172575e84f2_0_340"/>
              <p:cNvSpPr txBox="1"/>
              <p:nvPr/>
            </p:nvSpPr>
            <p:spPr>
              <a:xfrm>
                <a:off x="3156770" y="2755094"/>
                <a:ext cx="7737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00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800"/>
                  <a:t>NYC Data</a:t>
                </a:r>
                <a:endParaRPr b="1" sz="800"/>
              </a:p>
            </p:txBody>
          </p:sp>
        </p:grpSp>
      </p:grpSp>
      <p:cxnSp>
        <p:nvCxnSpPr>
          <p:cNvPr id="413" name="Google Shape;413;g172575e84f2_0_340"/>
          <p:cNvCxnSpPr/>
          <p:nvPr/>
        </p:nvCxnSpPr>
        <p:spPr>
          <a:xfrm>
            <a:off x="1132913" y="6153345"/>
            <a:ext cx="1191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" name="Google Shape;414;g172575e84f2_0_340"/>
          <p:cNvSpPr/>
          <p:nvPr/>
        </p:nvSpPr>
        <p:spPr>
          <a:xfrm>
            <a:off x="434500" y="1253900"/>
            <a:ext cx="342000" cy="3420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1</a:t>
            </a:r>
            <a:endParaRPr b="1"/>
          </a:p>
        </p:txBody>
      </p:sp>
      <p:cxnSp>
        <p:nvCxnSpPr>
          <p:cNvPr id="415" name="Google Shape;415;g172575e84f2_0_340"/>
          <p:cNvCxnSpPr>
            <a:stCxn id="412" idx="0"/>
            <a:endCxn id="395" idx="1"/>
          </p:cNvCxnSpPr>
          <p:nvPr/>
        </p:nvCxnSpPr>
        <p:spPr>
          <a:xfrm rot="-5400000">
            <a:off x="-197780" y="2856707"/>
            <a:ext cx="3471900" cy="1674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6" name="Google Shape;416;g172575e84f2_0_340"/>
          <p:cNvSpPr txBox="1"/>
          <p:nvPr/>
        </p:nvSpPr>
        <p:spPr>
          <a:xfrm>
            <a:off x="4160750" y="1088575"/>
            <a:ext cx="72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172575e84f2_0_340"/>
          <p:cNvSpPr txBox="1"/>
          <p:nvPr/>
        </p:nvSpPr>
        <p:spPr>
          <a:xfrm>
            <a:off x="5604300" y="2393500"/>
            <a:ext cx="51606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ko-KR" sz="2000">
                <a:solidFill>
                  <a:schemeClr val="dk1"/>
                </a:solidFill>
              </a:rPr>
              <a:t>Data</a:t>
            </a: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pipeline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accent5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AWS EC2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hlink"/>
                </a:solidFill>
                <a:uFill>
                  <a:noFill/>
                </a:uFill>
                <a:hlinkClick r:id="rId9"/>
              </a:rPr>
              <a:t>Data source / EDA</a:t>
            </a:r>
            <a:endParaRPr b="1" sz="15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hlink"/>
                </a:solidFill>
                <a:uFill>
                  <a:noFill/>
                </a:uFill>
                <a:hlinkClick r:id="rId10"/>
              </a:rPr>
              <a:t>Hadoop</a:t>
            </a:r>
            <a:endParaRPr sz="1500">
              <a:solidFill>
                <a:schemeClr val="hlink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72575e84f2_0_427"/>
          <p:cNvSpPr/>
          <p:nvPr/>
        </p:nvSpPr>
        <p:spPr>
          <a:xfrm>
            <a:off x="1800225" y="4034750"/>
            <a:ext cx="4368300" cy="2715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g172575e84f2_0_427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424" name="Google Shape;424;g172575e84f2_0_427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lang="ko-KR" sz="3000">
                  <a:solidFill>
                    <a:srgbClr val="434343"/>
                  </a:solidFill>
                </a:rPr>
                <a:t>2</a:t>
              </a:r>
              <a:r>
                <a:rPr b="1" i="0" lang="ko-KR" sz="30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b="1" i="0" lang="ko-KR" sz="29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MLOps</a:t>
              </a:r>
              <a:r>
                <a:rPr b="1" lang="ko-KR" sz="3000">
                  <a:solidFill>
                    <a:srgbClr val="434343"/>
                  </a:solidFill>
                </a:rPr>
                <a:t> - Data Pipeline</a:t>
              </a:r>
              <a:endParaRPr b="1" i="0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5" name="Google Shape;425;g172575e84f2_0_4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6" name="Google Shape;426;g172575e84f2_0_427"/>
          <p:cNvGrpSpPr/>
          <p:nvPr/>
        </p:nvGrpSpPr>
        <p:grpSpPr>
          <a:xfrm>
            <a:off x="3728180" y="1065899"/>
            <a:ext cx="784529" cy="1182659"/>
            <a:chOff x="1255193" y="1018512"/>
            <a:chExt cx="784529" cy="1182659"/>
          </a:xfrm>
        </p:grpSpPr>
        <p:grpSp>
          <p:nvGrpSpPr>
            <p:cNvPr id="427" name="Google Shape;427;g172575e84f2_0_427"/>
            <p:cNvGrpSpPr/>
            <p:nvPr/>
          </p:nvGrpSpPr>
          <p:grpSpPr>
            <a:xfrm>
              <a:off x="1255193" y="1427116"/>
              <a:ext cx="784529" cy="774054"/>
              <a:chOff x="5953621" y="2211180"/>
              <a:chExt cx="1268233" cy="1251300"/>
            </a:xfrm>
          </p:grpSpPr>
          <p:pic>
            <p:nvPicPr>
              <p:cNvPr id="428" name="Google Shape;428;g172575e84f2_0_4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953621" y="2583345"/>
                <a:ext cx="1251300" cy="5253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9" name="Google Shape;429;g172575e84f2_0_427"/>
              <p:cNvSpPr/>
              <p:nvPr/>
            </p:nvSpPr>
            <p:spPr>
              <a:xfrm>
                <a:off x="5970554" y="2211180"/>
                <a:ext cx="1251300" cy="12513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0" name="Google Shape;430;g172575e84f2_0_427"/>
            <p:cNvSpPr txBox="1"/>
            <p:nvPr/>
          </p:nvSpPr>
          <p:spPr>
            <a:xfrm>
              <a:off x="1265853" y="1018512"/>
              <a:ext cx="77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EC2 - Instance</a:t>
              </a:r>
              <a:endParaRPr b="1" sz="800"/>
            </a:p>
          </p:txBody>
        </p:sp>
      </p:grpSp>
      <p:grpSp>
        <p:nvGrpSpPr>
          <p:cNvPr id="431" name="Google Shape;431;g172575e84f2_0_427"/>
          <p:cNvGrpSpPr/>
          <p:nvPr/>
        </p:nvGrpSpPr>
        <p:grpSpPr>
          <a:xfrm>
            <a:off x="3733566" y="5541399"/>
            <a:ext cx="773710" cy="1043005"/>
            <a:chOff x="1522216" y="2164224"/>
            <a:chExt cx="773710" cy="1043005"/>
          </a:xfrm>
        </p:grpSpPr>
        <p:grpSp>
          <p:nvGrpSpPr>
            <p:cNvPr id="432" name="Google Shape;432;g172575e84f2_0_427"/>
            <p:cNvGrpSpPr/>
            <p:nvPr/>
          </p:nvGrpSpPr>
          <p:grpSpPr>
            <a:xfrm>
              <a:off x="1522226" y="2471629"/>
              <a:ext cx="773700" cy="735600"/>
              <a:chOff x="1995501" y="5405341"/>
              <a:chExt cx="773700" cy="735600"/>
            </a:xfrm>
          </p:grpSpPr>
          <p:sp>
            <p:nvSpPr>
              <p:cNvPr id="433" name="Google Shape;433;g172575e84f2_0_427"/>
              <p:cNvSpPr/>
              <p:nvPr/>
            </p:nvSpPr>
            <p:spPr>
              <a:xfrm>
                <a:off x="1995501" y="5405341"/>
                <a:ext cx="773700" cy="7356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pic>
            <p:nvPicPr>
              <p:cNvPr id="434" name="Google Shape;434;g172575e84f2_0_4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05538" y="5633125"/>
                <a:ext cx="753618" cy="2800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35" name="Google Shape;435;g172575e84f2_0_427"/>
            <p:cNvSpPr txBox="1"/>
            <p:nvPr/>
          </p:nvSpPr>
          <p:spPr>
            <a:xfrm>
              <a:off x="1522216" y="2164224"/>
              <a:ext cx="77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Load</a:t>
              </a:r>
              <a:endParaRPr b="1" sz="800"/>
            </a:p>
          </p:txBody>
        </p:sp>
      </p:grpSp>
      <p:grpSp>
        <p:nvGrpSpPr>
          <p:cNvPr id="436" name="Google Shape;436;g172575e84f2_0_427"/>
          <p:cNvGrpSpPr/>
          <p:nvPr/>
        </p:nvGrpSpPr>
        <p:grpSpPr>
          <a:xfrm>
            <a:off x="3733438" y="4226962"/>
            <a:ext cx="773982" cy="1162920"/>
            <a:chOff x="529476" y="3168149"/>
            <a:chExt cx="773982" cy="1162920"/>
          </a:xfrm>
        </p:grpSpPr>
        <p:grpSp>
          <p:nvGrpSpPr>
            <p:cNvPr id="437" name="Google Shape;437;g172575e84f2_0_427"/>
            <p:cNvGrpSpPr/>
            <p:nvPr/>
          </p:nvGrpSpPr>
          <p:grpSpPr>
            <a:xfrm>
              <a:off x="529476" y="3557124"/>
              <a:ext cx="773982" cy="773944"/>
              <a:chOff x="944101" y="3415054"/>
              <a:chExt cx="781800" cy="783900"/>
            </a:xfrm>
          </p:grpSpPr>
          <p:sp>
            <p:nvSpPr>
              <p:cNvPr id="438" name="Google Shape;438;g172575e84f2_0_427"/>
              <p:cNvSpPr/>
              <p:nvPr/>
            </p:nvSpPr>
            <p:spPr>
              <a:xfrm>
                <a:off x="944101" y="3415054"/>
                <a:ext cx="781800" cy="7839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pic>
            <p:nvPicPr>
              <p:cNvPr id="439" name="Google Shape;439;g172575e84f2_0_4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967716" y="3438738"/>
                <a:ext cx="734546" cy="73655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40" name="Google Shape;440;g172575e84f2_0_427"/>
            <p:cNvSpPr txBox="1"/>
            <p:nvPr/>
          </p:nvSpPr>
          <p:spPr>
            <a:xfrm>
              <a:off x="529603" y="3168149"/>
              <a:ext cx="77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ResourceManager</a:t>
              </a:r>
              <a:endParaRPr b="1" sz="800"/>
            </a:p>
          </p:txBody>
        </p:sp>
      </p:grpSp>
      <p:grpSp>
        <p:nvGrpSpPr>
          <p:cNvPr id="441" name="Google Shape;441;g172575e84f2_0_427"/>
          <p:cNvGrpSpPr/>
          <p:nvPr/>
        </p:nvGrpSpPr>
        <p:grpSpPr>
          <a:xfrm>
            <a:off x="2098138" y="4226025"/>
            <a:ext cx="800100" cy="1164785"/>
            <a:chOff x="2358413" y="3244338"/>
            <a:chExt cx="800100" cy="1164785"/>
          </a:xfrm>
        </p:grpSpPr>
        <p:grpSp>
          <p:nvGrpSpPr>
            <p:cNvPr id="442" name="Google Shape;442;g172575e84f2_0_427"/>
            <p:cNvGrpSpPr/>
            <p:nvPr/>
          </p:nvGrpSpPr>
          <p:grpSpPr>
            <a:xfrm>
              <a:off x="2362227" y="3631440"/>
              <a:ext cx="774054" cy="777683"/>
              <a:chOff x="9697475" y="1639925"/>
              <a:chExt cx="1251300" cy="1251300"/>
            </a:xfrm>
          </p:grpSpPr>
          <p:pic>
            <p:nvPicPr>
              <p:cNvPr id="443" name="Google Shape;443;g172575e84f2_0_42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9744999" y="1952974"/>
                <a:ext cx="1156256" cy="625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4" name="Google Shape;444;g172575e84f2_0_427"/>
              <p:cNvSpPr/>
              <p:nvPr/>
            </p:nvSpPr>
            <p:spPr>
              <a:xfrm>
                <a:off x="9697475" y="1639925"/>
                <a:ext cx="1251300" cy="12513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5" name="Google Shape;445;g172575e84f2_0_427"/>
            <p:cNvSpPr txBox="1"/>
            <p:nvPr/>
          </p:nvSpPr>
          <p:spPr>
            <a:xfrm>
              <a:off x="2358413" y="3244338"/>
              <a:ext cx="8001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DFS Coordinate</a:t>
              </a:r>
              <a:endParaRPr b="1" sz="800"/>
            </a:p>
          </p:txBody>
        </p:sp>
      </p:grpSp>
      <p:cxnSp>
        <p:nvCxnSpPr>
          <p:cNvPr id="446" name="Google Shape;446;g172575e84f2_0_427"/>
          <p:cNvCxnSpPr/>
          <p:nvPr/>
        </p:nvCxnSpPr>
        <p:spPr>
          <a:xfrm>
            <a:off x="4117866" y="2233400"/>
            <a:ext cx="5100" cy="4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7" name="Google Shape;447;g172575e84f2_0_427"/>
          <p:cNvCxnSpPr/>
          <p:nvPr/>
        </p:nvCxnSpPr>
        <p:spPr>
          <a:xfrm>
            <a:off x="2898250" y="4959075"/>
            <a:ext cx="77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48" name="Google Shape;448;g172575e84f2_0_427"/>
          <p:cNvCxnSpPr/>
          <p:nvPr/>
        </p:nvCxnSpPr>
        <p:spPr>
          <a:xfrm flipH="1" rot="10800000">
            <a:off x="4497222" y="4957276"/>
            <a:ext cx="5400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449" name="Google Shape;449;g172575e84f2_0_427"/>
          <p:cNvGrpSpPr/>
          <p:nvPr/>
        </p:nvGrpSpPr>
        <p:grpSpPr>
          <a:xfrm>
            <a:off x="3733601" y="2566394"/>
            <a:ext cx="773700" cy="1150510"/>
            <a:chOff x="1919251" y="2724344"/>
            <a:chExt cx="773700" cy="1150510"/>
          </a:xfrm>
        </p:grpSpPr>
        <p:sp>
          <p:nvSpPr>
            <p:cNvPr id="450" name="Google Shape;450;g172575e84f2_0_427"/>
            <p:cNvSpPr/>
            <p:nvPr/>
          </p:nvSpPr>
          <p:spPr>
            <a:xfrm>
              <a:off x="1919251" y="3139254"/>
              <a:ext cx="773700" cy="735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451" name="Google Shape;451;g172575e84f2_0_4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32634" y="3323172"/>
              <a:ext cx="515416" cy="3678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2" name="Google Shape;452;g172575e84f2_0_427"/>
            <p:cNvSpPr txBox="1"/>
            <p:nvPr/>
          </p:nvSpPr>
          <p:spPr>
            <a:xfrm>
              <a:off x="1919251" y="2724344"/>
              <a:ext cx="77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Hadoop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System</a:t>
              </a:r>
              <a:endParaRPr b="1" sz="800"/>
            </a:p>
          </p:txBody>
        </p:sp>
      </p:grpSp>
      <p:cxnSp>
        <p:nvCxnSpPr>
          <p:cNvPr id="453" name="Google Shape;453;g172575e84f2_0_427"/>
          <p:cNvCxnSpPr/>
          <p:nvPr/>
        </p:nvCxnSpPr>
        <p:spPr>
          <a:xfrm>
            <a:off x="4117891" y="3717813"/>
            <a:ext cx="3900" cy="5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4" name="Google Shape;454;g172575e84f2_0_427"/>
          <p:cNvCxnSpPr/>
          <p:nvPr/>
        </p:nvCxnSpPr>
        <p:spPr>
          <a:xfrm>
            <a:off x="4117866" y="5389863"/>
            <a:ext cx="5100" cy="2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55" name="Google Shape;455;g172575e84f2_0_427"/>
          <p:cNvGrpSpPr/>
          <p:nvPr/>
        </p:nvGrpSpPr>
        <p:grpSpPr>
          <a:xfrm>
            <a:off x="313870" y="5430107"/>
            <a:ext cx="773700" cy="1123732"/>
            <a:chOff x="8369295" y="1476257"/>
            <a:chExt cx="773700" cy="1123732"/>
          </a:xfrm>
        </p:grpSpPr>
        <p:pic>
          <p:nvPicPr>
            <p:cNvPr id="456" name="Google Shape;456;g172575e84f2_0_42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371863" y="2013800"/>
              <a:ext cx="768584" cy="387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7" name="Google Shape;457;g172575e84f2_0_427"/>
            <p:cNvGrpSpPr/>
            <p:nvPr/>
          </p:nvGrpSpPr>
          <p:grpSpPr>
            <a:xfrm>
              <a:off x="8369295" y="1476257"/>
              <a:ext cx="773700" cy="1123732"/>
              <a:chOff x="3156770" y="2755094"/>
              <a:chExt cx="773700" cy="1123732"/>
            </a:xfrm>
          </p:grpSpPr>
          <p:sp>
            <p:nvSpPr>
              <p:cNvPr id="458" name="Google Shape;458;g172575e84f2_0_427"/>
              <p:cNvSpPr/>
              <p:nvPr/>
            </p:nvSpPr>
            <p:spPr>
              <a:xfrm>
                <a:off x="3156770" y="3143226"/>
                <a:ext cx="773700" cy="7356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sp>
            <p:nvSpPr>
              <p:cNvPr id="459" name="Google Shape;459;g172575e84f2_0_427"/>
              <p:cNvSpPr txBox="1"/>
              <p:nvPr/>
            </p:nvSpPr>
            <p:spPr>
              <a:xfrm>
                <a:off x="3156770" y="2755094"/>
                <a:ext cx="7737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00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800"/>
                  <a:t>NYC Data</a:t>
                </a:r>
                <a:endParaRPr b="1" sz="800"/>
              </a:p>
            </p:txBody>
          </p:sp>
        </p:grpSp>
      </p:grpSp>
      <p:cxnSp>
        <p:nvCxnSpPr>
          <p:cNvPr id="460" name="Google Shape;460;g172575e84f2_0_427"/>
          <p:cNvCxnSpPr/>
          <p:nvPr/>
        </p:nvCxnSpPr>
        <p:spPr>
          <a:xfrm>
            <a:off x="1230213" y="6200095"/>
            <a:ext cx="2374200" cy="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1" name="Google Shape;461;g172575e84f2_0_427"/>
          <p:cNvSpPr/>
          <p:nvPr/>
        </p:nvSpPr>
        <p:spPr>
          <a:xfrm>
            <a:off x="241000" y="5088100"/>
            <a:ext cx="342000" cy="3420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1</a:t>
            </a:r>
            <a:endParaRPr b="1"/>
          </a:p>
        </p:txBody>
      </p:sp>
      <p:sp>
        <p:nvSpPr>
          <p:cNvPr id="462" name="Google Shape;462;g172575e84f2_0_427"/>
          <p:cNvSpPr/>
          <p:nvPr/>
        </p:nvSpPr>
        <p:spPr>
          <a:xfrm>
            <a:off x="3335050" y="5541400"/>
            <a:ext cx="342000" cy="3420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2</a:t>
            </a:r>
            <a:endParaRPr b="1"/>
          </a:p>
        </p:txBody>
      </p:sp>
      <p:cxnSp>
        <p:nvCxnSpPr>
          <p:cNvPr id="463" name="Google Shape;463;g172575e84f2_0_427"/>
          <p:cNvCxnSpPr>
            <a:stCxn id="434" idx="3"/>
            <a:endCxn id="464" idx="2"/>
          </p:cNvCxnSpPr>
          <p:nvPr/>
        </p:nvCxnSpPr>
        <p:spPr>
          <a:xfrm flipH="1" rot="10800000">
            <a:off x="4497231" y="5541595"/>
            <a:ext cx="1033800" cy="675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5" name="Google Shape;465;g172575e84f2_0_427"/>
          <p:cNvCxnSpPr>
            <a:stCxn id="459" idx="0"/>
            <a:endCxn id="429" idx="1"/>
          </p:cNvCxnSpPr>
          <p:nvPr/>
        </p:nvCxnSpPr>
        <p:spPr>
          <a:xfrm rot="-5400000">
            <a:off x="435370" y="2126957"/>
            <a:ext cx="3568500" cy="3037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66" name="Google Shape;466;g172575e84f2_0_427"/>
          <p:cNvGrpSpPr/>
          <p:nvPr/>
        </p:nvGrpSpPr>
        <p:grpSpPr>
          <a:xfrm>
            <a:off x="5118178" y="4376687"/>
            <a:ext cx="800023" cy="1164786"/>
            <a:chOff x="1367803" y="3244349"/>
            <a:chExt cx="800023" cy="1164786"/>
          </a:xfrm>
        </p:grpSpPr>
        <p:grpSp>
          <p:nvGrpSpPr>
            <p:cNvPr id="467" name="Google Shape;467;g172575e84f2_0_427"/>
            <p:cNvGrpSpPr/>
            <p:nvPr/>
          </p:nvGrpSpPr>
          <p:grpSpPr>
            <a:xfrm>
              <a:off x="1393772" y="3631452"/>
              <a:ext cx="774054" cy="777683"/>
              <a:chOff x="768638" y="1750238"/>
              <a:chExt cx="1251300" cy="1251300"/>
            </a:xfrm>
          </p:grpSpPr>
          <p:pic>
            <p:nvPicPr>
              <p:cNvPr id="468" name="Google Shape;468;g172575e84f2_0_427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847250" y="1883551"/>
                <a:ext cx="1094100" cy="9846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4" name="Google Shape;464;g172575e84f2_0_427"/>
              <p:cNvSpPr/>
              <p:nvPr/>
            </p:nvSpPr>
            <p:spPr>
              <a:xfrm>
                <a:off x="768638" y="1750238"/>
                <a:ext cx="1251300" cy="12513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9" name="Google Shape;469;g172575e84f2_0_427"/>
            <p:cNvSpPr txBox="1"/>
            <p:nvPr/>
          </p:nvSpPr>
          <p:spPr>
            <a:xfrm>
              <a:off x="1367803" y="3244349"/>
              <a:ext cx="77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SQL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DataLake</a:t>
              </a:r>
              <a:endParaRPr b="1" sz="800"/>
            </a:p>
          </p:txBody>
        </p:sp>
      </p:grpSp>
      <p:sp>
        <p:nvSpPr>
          <p:cNvPr id="470" name="Google Shape;470;g172575e84f2_0_427"/>
          <p:cNvSpPr txBox="1"/>
          <p:nvPr/>
        </p:nvSpPr>
        <p:spPr>
          <a:xfrm>
            <a:off x="6765450" y="1464775"/>
            <a:ext cx="51606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ko-KR" sz="2000">
                <a:solidFill>
                  <a:schemeClr val="dk1"/>
                </a:solidFill>
              </a:rPr>
              <a:t>Data</a:t>
            </a: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pipeline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hlink"/>
                </a:solidFill>
                <a:uFill>
                  <a:noFill/>
                </a:uFill>
                <a:hlinkClick r:id="rId11"/>
              </a:rPr>
              <a:t>Hadoop(Zookeeper, Yarn, HDFS, Hive)</a:t>
            </a:r>
            <a:endParaRPr sz="1500">
              <a:solidFill>
                <a:schemeClr val="hlink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72575e84f2_0_514"/>
          <p:cNvSpPr/>
          <p:nvPr/>
        </p:nvSpPr>
        <p:spPr>
          <a:xfrm>
            <a:off x="1294200" y="3617700"/>
            <a:ext cx="4514400" cy="2903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6" name="Google Shape;476;g172575e84f2_0_514"/>
          <p:cNvGrpSpPr/>
          <p:nvPr/>
        </p:nvGrpSpPr>
        <p:grpSpPr>
          <a:xfrm>
            <a:off x="0" y="0"/>
            <a:ext cx="12193200" cy="671850"/>
            <a:chOff x="0" y="0"/>
            <a:chExt cx="12193200" cy="671850"/>
          </a:xfrm>
        </p:grpSpPr>
        <p:sp>
          <p:nvSpPr>
            <p:cNvPr id="477" name="Google Shape;477;g172575e84f2_0_514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lang="ko-KR" sz="3000">
                  <a:solidFill>
                    <a:srgbClr val="434343"/>
                  </a:solidFill>
                </a:rPr>
                <a:t>2</a:t>
              </a:r>
              <a:r>
                <a:rPr b="1" i="0" lang="ko-KR" sz="30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b="1" i="0" lang="ko-KR" sz="29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MLOps</a:t>
              </a:r>
              <a:r>
                <a:rPr b="1" lang="ko-KR" sz="3000">
                  <a:solidFill>
                    <a:srgbClr val="434343"/>
                  </a:solidFill>
                </a:rPr>
                <a:t> - Data Pipeline</a:t>
              </a:r>
              <a:endParaRPr b="1" i="0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8" name="Google Shape;478;g172575e84f2_0_5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9" name="Google Shape;479;g172575e84f2_0_514"/>
          <p:cNvGrpSpPr/>
          <p:nvPr/>
        </p:nvGrpSpPr>
        <p:grpSpPr>
          <a:xfrm>
            <a:off x="2813780" y="837299"/>
            <a:ext cx="784529" cy="1182659"/>
            <a:chOff x="1255193" y="1018512"/>
            <a:chExt cx="784529" cy="1182659"/>
          </a:xfrm>
        </p:grpSpPr>
        <p:grpSp>
          <p:nvGrpSpPr>
            <p:cNvPr id="480" name="Google Shape;480;g172575e84f2_0_514"/>
            <p:cNvGrpSpPr/>
            <p:nvPr/>
          </p:nvGrpSpPr>
          <p:grpSpPr>
            <a:xfrm>
              <a:off x="1255193" y="1427116"/>
              <a:ext cx="784529" cy="774054"/>
              <a:chOff x="5953621" y="2211180"/>
              <a:chExt cx="1268233" cy="1251300"/>
            </a:xfrm>
          </p:grpSpPr>
          <p:pic>
            <p:nvPicPr>
              <p:cNvPr id="481" name="Google Shape;481;g172575e84f2_0_51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953621" y="2583345"/>
                <a:ext cx="1251300" cy="5253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2" name="Google Shape;482;g172575e84f2_0_514"/>
              <p:cNvSpPr/>
              <p:nvPr/>
            </p:nvSpPr>
            <p:spPr>
              <a:xfrm>
                <a:off x="5970554" y="2211180"/>
                <a:ext cx="1251300" cy="12513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3" name="Google Shape;483;g172575e84f2_0_514"/>
            <p:cNvSpPr txBox="1"/>
            <p:nvPr/>
          </p:nvSpPr>
          <p:spPr>
            <a:xfrm>
              <a:off x="1265853" y="1018512"/>
              <a:ext cx="77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EC2 - Instance</a:t>
              </a:r>
              <a:endParaRPr b="1" sz="800"/>
            </a:p>
          </p:txBody>
        </p:sp>
      </p:grpSp>
      <p:grpSp>
        <p:nvGrpSpPr>
          <p:cNvPr id="484" name="Google Shape;484;g172575e84f2_0_514"/>
          <p:cNvGrpSpPr/>
          <p:nvPr/>
        </p:nvGrpSpPr>
        <p:grpSpPr>
          <a:xfrm>
            <a:off x="2819166" y="5353200"/>
            <a:ext cx="773710" cy="1043005"/>
            <a:chOff x="1522216" y="2164224"/>
            <a:chExt cx="773710" cy="1043005"/>
          </a:xfrm>
        </p:grpSpPr>
        <p:grpSp>
          <p:nvGrpSpPr>
            <p:cNvPr id="485" name="Google Shape;485;g172575e84f2_0_514"/>
            <p:cNvGrpSpPr/>
            <p:nvPr/>
          </p:nvGrpSpPr>
          <p:grpSpPr>
            <a:xfrm>
              <a:off x="1522226" y="2471629"/>
              <a:ext cx="773700" cy="735600"/>
              <a:chOff x="1995501" y="5405341"/>
              <a:chExt cx="773700" cy="735600"/>
            </a:xfrm>
          </p:grpSpPr>
          <p:sp>
            <p:nvSpPr>
              <p:cNvPr id="486" name="Google Shape;486;g172575e84f2_0_514"/>
              <p:cNvSpPr/>
              <p:nvPr/>
            </p:nvSpPr>
            <p:spPr>
              <a:xfrm>
                <a:off x="1995501" y="5405341"/>
                <a:ext cx="773700" cy="7356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pic>
            <p:nvPicPr>
              <p:cNvPr id="487" name="Google Shape;487;g172575e84f2_0_51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05538" y="5633125"/>
                <a:ext cx="753618" cy="2800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88" name="Google Shape;488;g172575e84f2_0_514"/>
            <p:cNvSpPr txBox="1"/>
            <p:nvPr/>
          </p:nvSpPr>
          <p:spPr>
            <a:xfrm>
              <a:off x="1522216" y="2164224"/>
              <a:ext cx="77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Load</a:t>
              </a:r>
              <a:endParaRPr b="1" sz="800"/>
            </a:p>
          </p:txBody>
        </p:sp>
      </p:grpSp>
      <p:grpSp>
        <p:nvGrpSpPr>
          <p:cNvPr id="489" name="Google Shape;489;g172575e84f2_0_514"/>
          <p:cNvGrpSpPr/>
          <p:nvPr/>
        </p:nvGrpSpPr>
        <p:grpSpPr>
          <a:xfrm>
            <a:off x="2819038" y="3998362"/>
            <a:ext cx="773982" cy="1162920"/>
            <a:chOff x="529476" y="3168149"/>
            <a:chExt cx="773982" cy="1162920"/>
          </a:xfrm>
        </p:grpSpPr>
        <p:grpSp>
          <p:nvGrpSpPr>
            <p:cNvPr id="490" name="Google Shape;490;g172575e84f2_0_514"/>
            <p:cNvGrpSpPr/>
            <p:nvPr/>
          </p:nvGrpSpPr>
          <p:grpSpPr>
            <a:xfrm>
              <a:off x="529476" y="3557124"/>
              <a:ext cx="773982" cy="773944"/>
              <a:chOff x="944101" y="3415054"/>
              <a:chExt cx="781800" cy="783900"/>
            </a:xfrm>
          </p:grpSpPr>
          <p:sp>
            <p:nvSpPr>
              <p:cNvPr id="491" name="Google Shape;491;g172575e84f2_0_514"/>
              <p:cNvSpPr/>
              <p:nvPr/>
            </p:nvSpPr>
            <p:spPr>
              <a:xfrm>
                <a:off x="944101" y="3415054"/>
                <a:ext cx="781800" cy="7839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pic>
            <p:nvPicPr>
              <p:cNvPr id="492" name="Google Shape;492;g172575e84f2_0_51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967716" y="3438738"/>
                <a:ext cx="734546" cy="73655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93" name="Google Shape;493;g172575e84f2_0_514"/>
            <p:cNvSpPr txBox="1"/>
            <p:nvPr/>
          </p:nvSpPr>
          <p:spPr>
            <a:xfrm>
              <a:off x="529603" y="3168149"/>
              <a:ext cx="77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ResourceManager</a:t>
              </a:r>
              <a:endParaRPr b="1" sz="800"/>
            </a:p>
          </p:txBody>
        </p:sp>
      </p:grpSp>
      <p:grpSp>
        <p:nvGrpSpPr>
          <p:cNvPr id="494" name="Google Shape;494;g172575e84f2_0_514"/>
          <p:cNvGrpSpPr/>
          <p:nvPr/>
        </p:nvGrpSpPr>
        <p:grpSpPr>
          <a:xfrm>
            <a:off x="1488538" y="3997425"/>
            <a:ext cx="800100" cy="1164785"/>
            <a:chOff x="2358413" y="3244338"/>
            <a:chExt cx="800100" cy="1164785"/>
          </a:xfrm>
        </p:grpSpPr>
        <p:grpSp>
          <p:nvGrpSpPr>
            <p:cNvPr id="495" name="Google Shape;495;g172575e84f2_0_514"/>
            <p:cNvGrpSpPr/>
            <p:nvPr/>
          </p:nvGrpSpPr>
          <p:grpSpPr>
            <a:xfrm>
              <a:off x="2362227" y="3631440"/>
              <a:ext cx="774054" cy="777683"/>
              <a:chOff x="9697475" y="1639925"/>
              <a:chExt cx="1251300" cy="1251300"/>
            </a:xfrm>
          </p:grpSpPr>
          <p:pic>
            <p:nvPicPr>
              <p:cNvPr id="496" name="Google Shape;496;g172575e84f2_0_51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9744999" y="1952974"/>
                <a:ext cx="1156256" cy="625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7" name="Google Shape;497;g172575e84f2_0_514"/>
              <p:cNvSpPr/>
              <p:nvPr/>
            </p:nvSpPr>
            <p:spPr>
              <a:xfrm>
                <a:off x="9697475" y="1639925"/>
                <a:ext cx="1251300" cy="12513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8" name="Google Shape;498;g172575e84f2_0_514"/>
            <p:cNvSpPr txBox="1"/>
            <p:nvPr/>
          </p:nvSpPr>
          <p:spPr>
            <a:xfrm>
              <a:off x="2358413" y="3244338"/>
              <a:ext cx="8001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DFS Coordinate</a:t>
              </a:r>
              <a:endParaRPr b="1" sz="800"/>
            </a:p>
          </p:txBody>
        </p:sp>
      </p:grpSp>
      <p:grpSp>
        <p:nvGrpSpPr>
          <p:cNvPr id="499" name="Google Shape;499;g172575e84f2_0_514"/>
          <p:cNvGrpSpPr/>
          <p:nvPr/>
        </p:nvGrpSpPr>
        <p:grpSpPr>
          <a:xfrm>
            <a:off x="4818078" y="885825"/>
            <a:ext cx="773710" cy="1022154"/>
            <a:chOff x="4678991" y="5168400"/>
            <a:chExt cx="773710" cy="1022154"/>
          </a:xfrm>
        </p:grpSpPr>
        <p:grpSp>
          <p:nvGrpSpPr>
            <p:cNvPr id="500" name="Google Shape;500;g172575e84f2_0_514"/>
            <p:cNvGrpSpPr/>
            <p:nvPr/>
          </p:nvGrpSpPr>
          <p:grpSpPr>
            <a:xfrm>
              <a:off x="4679000" y="5454954"/>
              <a:ext cx="773701" cy="735600"/>
              <a:chOff x="1130350" y="4931779"/>
              <a:chExt cx="773701" cy="735600"/>
            </a:xfrm>
          </p:grpSpPr>
          <p:pic>
            <p:nvPicPr>
              <p:cNvPr id="501" name="Google Shape;501;g172575e84f2_0_514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130350" y="5135935"/>
                <a:ext cx="773700" cy="3272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2" name="Google Shape;502;g172575e84f2_0_514"/>
              <p:cNvSpPr/>
              <p:nvPr/>
            </p:nvSpPr>
            <p:spPr>
              <a:xfrm>
                <a:off x="1130351" y="4931779"/>
                <a:ext cx="773700" cy="7356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</p:grpSp>
        <p:sp>
          <p:nvSpPr>
            <p:cNvPr id="503" name="Google Shape;503;g172575e84f2_0_514"/>
            <p:cNvSpPr txBox="1"/>
            <p:nvPr/>
          </p:nvSpPr>
          <p:spPr>
            <a:xfrm>
              <a:off x="4678991" y="5168400"/>
              <a:ext cx="77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Monitoring</a:t>
              </a:r>
              <a:endParaRPr b="1" sz="800"/>
            </a:p>
          </p:txBody>
        </p:sp>
      </p:grpSp>
      <p:cxnSp>
        <p:nvCxnSpPr>
          <p:cNvPr id="504" name="Google Shape;504;g172575e84f2_0_514"/>
          <p:cNvCxnSpPr/>
          <p:nvPr/>
        </p:nvCxnSpPr>
        <p:spPr>
          <a:xfrm>
            <a:off x="3203466" y="2004800"/>
            <a:ext cx="5100" cy="4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5" name="Google Shape;505;g172575e84f2_0_514"/>
          <p:cNvSpPr/>
          <p:nvPr/>
        </p:nvSpPr>
        <p:spPr>
          <a:xfrm>
            <a:off x="3909513" y="2414000"/>
            <a:ext cx="1557900" cy="3034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6" name="Google Shape;506;g172575e84f2_0_514"/>
          <p:cNvGrpSpPr/>
          <p:nvPr/>
        </p:nvGrpSpPr>
        <p:grpSpPr>
          <a:xfrm>
            <a:off x="4288453" y="4032862"/>
            <a:ext cx="800023" cy="1164786"/>
            <a:chOff x="1367803" y="3244349"/>
            <a:chExt cx="800023" cy="1164786"/>
          </a:xfrm>
        </p:grpSpPr>
        <p:grpSp>
          <p:nvGrpSpPr>
            <p:cNvPr id="507" name="Google Shape;507;g172575e84f2_0_514"/>
            <p:cNvGrpSpPr/>
            <p:nvPr/>
          </p:nvGrpSpPr>
          <p:grpSpPr>
            <a:xfrm>
              <a:off x="1393772" y="3631452"/>
              <a:ext cx="774054" cy="777683"/>
              <a:chOff x="768638" y="1750238"/>
              <a:chExt cx="1251300" cy="1251300"/>
            </a:xfrm>
          </p:grpSpPr>
          <p:pic>
            <p:nvPicPr>
              <p:cNvPr id="508" name="Google Shape;508;g172575e84f2_0_514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847250" y="1883551"/>
                <a:ext cx="1094100" cy="9846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9" name="Google Shape;509;g172575e84f2_0_514"/>
              <p:cNvSpPr/>
              <p:nvPr/>
            </p:nvSpPr>
            <p:spPr>
              <a:xfrm>
                <a:off x="768638" y="1750238"/>
                <a:ext cx="1251300" cy="12513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0" name="Google Shape;510;g172575e84f2_0_514"/>
            <p:cNvSpPr txBox="1"/>
            <p:nvPr/>
          </p:nvSpPr>
          <p:spPr>
            <a:xfrm>
              <a:off x="1367803" y="3244349"/>
              <a:ext cx="77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SQL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DataLake</a:t>
              </a:r>
              <a:endParaRPr b="1" sz="800"/>
            </a:p>
          </p:txBody>
        </p:sp>
      </p:grpSp>
      <p:grpSp>
        <p:nvGrpSpPr>
          <p:cNvPr id="511" name="Google Shape;511;g172575e84f2_0_514"/>
          <p:cNvGrpSpPr/>
          <p:nvPr/>
        </p:nvGrpSpPr>
        <p:grpSpPr>
          <a:xfrm>
            <a:off x="5819191" y="2422563"/>
            <a:ext cx="778774" cy="1044941"/>
            <a:chOff x="1522191" y="4410000"/>
            <a:chExt cx="778774" cy="1044941"/>
          </a:xfrm>
        </p:grpSpPr>
        <p:grpSp>
          <p:nvGrpSpPr>
            <p:cNvPr id="512" name="Google Shape;512;g172575e84f2_0_514"/>
            <p:cNvGrpSpPr/>
            <p:nvPr/>
          </p:nvGrpSpPr>
          <p:grpSpPr>
            <a:xfrm>
              <a:off x="1525281" y="4680942"/>
              <a:ext cx="775684" cy="773998"/>
              <a:chOff x="1841737" y="3537204"/>
              <a:chExt cx="900283" cy="735600"/>
            </a:xfrm>
          </p:grpSpPr>
          <p:pic>
            <p:nvPicPr>
              <p:cNvPr id="513" name="Google Shape;513;g172575e84f2_0_514"/>
              <p:cNvPicPr preferRelativeResize="0"/>
              <p:nvPr/>
            </p:nvPicPr>
            <p:blipFill rotWithShape="1">
              <a:blip r:embed="rId10">
                <a:alphaModFix/>
              </a:blip>
              <a:srcRect b="32861" l="13532" r="15841" t="17862"/>
              <a:stretch/>
            </p:blipFill>
            <p:spPr>
              <a:xfrm>
                <a:off x="1841737" y="3669688"/>
                <a:ext cx="898325" cy="47061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4" name="Google Shape;514;g172575e84f2_0_514"/>
              <p:cNvSpPr/>
              <p:nvPr/>
            </p:nvSpPr>
            <p:spPr>
              <a:xfrm>
                <a:off x="1843820" y="3537204"/>
                <a:ext cx="898200" cy="7356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</p:grpSp>
        <p:sp>
          <p:nvSpPr>
            <p:cNvPr id="515" name="Google Shape;515;g172575e84f2_0_514"/>
            <p:cNvSpPr txBox="1"/>
            <p:nvPr/>
          </p:nvSpPr>
          <p:spPr>
            <a:xfrm>
              <a:off x="1522191" y="4410000"/>
              <a:ext cx="77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PySpark</a:t>
              </a:r>
              <a:endParaRPr b="1" sz="800"/>
            </a:p>
          </p:txBody>
        </p:sp>
      </p:grpSp>
      <p:grpSp>
        <p:nvGrpSpPr>
          <p:cNvPr id="516" name="Google Shape;516;g172575e84f2_0_514"/>
          <p:cNvGrpSpPr/>
          <p:nvPr/>
        </p:nvGrpSpPr>
        <p:grpSpPr>
          <a:xfrm>
            <a:off x="4299137" y="2414000"/>
            <a:ext cx="778652" cy="1062075"/>
            <a:chOff x="3998312" y="4040700"/>
            <a:chExt cx="778652" cy="1062075"/>
          </a:xfrm>
        </p:grpSpPr>
        <p:grpSp>
          <p:nvGrpSpPr>
            <p:cNvPr id="517" name="Google Shape;517;g172575e84f2_0_514"/>
            <p:cNvGrpSpPr/>
            <p:nvPr/>
          </p:nvGrpSpPr>
          <p:grpSpPr>
            <a:xfrm>
              <a:off x="3998312" y="4331223"/>
              <a:ext cx="778652" cy="771552"/>
              <a:chOff x="7516563" y="1064450"/>
              <a:chExt cx="1267957" cy="1251300"/>
            </a:xfrm>
          </p:grpSpPr>
          <p:pic>
            <p:nvPicPr>
              <p:cNvPr id="518" name="Google Shape;518;g172575e84f2_0_51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7516563" y="1373113"/>
                <a:ext cx="1267957" cy="6339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9" name="Google Shape;519;g172575e84f2_0_514"/>
              <p:cNvSpPr/>
              <p:nvPr/>
            </p:nvSpPr>
            <p:spPr>
              <a:xfrm>
                <a:off x="7524888" y="1064450"/>
                <a:ext cx="1251300" cy="12513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0" name="Google Shape;520;g172575e84f2_0_514"/>
            <p:cNvSpPr txBox="1"/>
            <p:nvPr/>
          </p:nvSpPr>
          <p:spPr>
            <a:xfrm>
              <a:off x="4000791" y="4040700"/>
              <a:ext cx="77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ETL</a:t>
              </a:r>
              <a:endParaRPr b="1" sz="800"/>
            </a:p>
          </p:txBody>
        </p:sp>
      </p:grpSp>
      <p:cxnSp>
        <p:nvCxnSpPr>
          <p:cNvPr id="521" name="Google Shape;521;g172575e84f2_0_514"/>
          <p:cNvCxnSpPr/>
          <p:nvPr/>
        </p:nvCxnSpPr>
        <p:spPr>
          <a:xfrm flipH="1">
            <a:off x="4684553" y="3464888"/>
            <a:ext cx="7800" cy="6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22" name="Google Shape;522;g172575e84f2_0_514"/>
          <p:cNvCxnSpPr/>
          <p:nvPr/>
        </p:nvCxnSpPr>
        <p:spPr>
          <a:xfrm>
            <a:off x="5088497" y="3123726"/>
            <a:ext cx="7200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23" name="Google Shape;523;g172575e84f2_0_514"/>
          <p:cNvCxnSpPr>
            <a:stCxn id="497" idx="3"/>
            <a:endCxn id="492" idx="1"/>
          </p:cNvCxnSpPr>
          <p:nvPr/>
        </p:nvCxnSpPr>
        <p:spPr>
          <a:xfrm>
            <a:off x="2266406" y="4773369"/>
            <a:ext cx="5760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24" name="Google Shape;524;g172575e84f2_0_514"/>
          <p:cNvCxnSpPr/>
          <p:nvPr/>
        </p:nvCxnSpPr>
        <p:spPr>
          <a:xfrm flipH="1" rot="10800000">
            <a:off x="3705972" y="4726876"/>
            <a:ext cx="5400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525" name="Google Shape;525;g172575e84f2_0_514"/>
          <p:cNvGrpSpPr/>
          <p:nvPr/>
        </p:nvGrpSpPr>
        <p:grpSpPr>
          <a:xfrm>
            <a:off x="2819201" y="2337794"/>
            <a:ext cx="773700" cy="1150510"/>
            <a:chOff x="1919251" y="2724344"/>
            <a:chExt cx="773700" cy="1150510"/>
          </a:xfrm>
        </p:grpSpPr>
        <p:sp>
          <p:nvSpPr>
            <p:cNvPr id="526" name="Google Shape;526;g172575e84f2_0_514"/>
            <p:cNvSpPr/>
            <p:nvPr/>
          </p:nvSpPr>
          <p:spPr>
            <a:xfrm>
              <a:off x="1919251" y="3139254"/>
              <a:ext cx="773700" cy="735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pic>
          <p:nvPicPr>
            <p:cNvPr id="527" name="Google Shape;527;g172575e84f2_0_5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032634" y="3323172"/>
              <a:ext cx="515416" cy="3678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8" name="Google Shape;528;g172575e84f2_0_514"/>
            <p:cNvSpPr txBox="1"/>
            <p:nvPr/>
          </p:nvSpPr>
          <p:spPr>
            <a:xfrm>
              <a:off x="1919251" y="2724344"/>
              <a:ext cx="773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Hadoop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800"/>
                <a:t>System</a:t>
              </a:r>
              <a:endParaRPr b="1" sz="800"/>
            </a:p>
          </p:txBody>
        </p:sp>
      </p:grpSp>
      <p:grpSp>
        <p:nvGrpSpPr>
          <p:cNvPr id="529" name="Google Shape;529;g172575e84f2_0_514"/>
          <p:cNvGrpSpPr/>
          <p:nvPr/>
        </p:nvGrpSpPr>
        <p:grpSpPr>
          <a:xfrm>
            <a:off x="6972050" y="2337807"/>
            <a:ext cx="1920215" cy="2742770"/>
            <a:chOff x="9808800" y="2947132"/>
            <a:chExt cx="1920215" cy="2742770"/>
          </a:xfrm>
        </p:grpSpPr>
        <p:cxnSp>
          <p:nvCxnSpPr>
            <p:cNvPr id="530" name="Google Shape;530;g172575e84f2_0_514"/>
            <p:cNvCxnSpPr/>
            <p:nvPr/>
          </p:nvCxnSpPr>
          <p:spPr>
            <a:xfrm>
              <a:off x="10595301" y="3745129"/>
              <a:ext cx="360000" cy="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531" name="Google Shape;531;g172575e84f2_0_514"/>
            <p:cNvGrpSpPr/>
            <p:nvPr/>
          </p:nvGrpSpPr>
          <p:grpSpPr>
            <a:xfrm>
              <a:off x="10955302" y="3039249"/>
              <a:ext cx="773713" cy="1108993"/>
              <a:chOff x="4394302" y="2765874"/>
              <a:chExt cx="773713" cy="1108993"/>
            </a:xfrm>
          </p:grpSpPr>
          <p:sp>
            <p:nvSpPr>
              <p:cNvPr id="532" name="Google Shape;532;g172575e84f2_0_514"/>
              <p:cNvSpPr/>
              <p:nvPr/>
            </p:nvSpPr>
            <p:spPr>
              <a:xfrm>
                <a:off x="4394302" y="3139267"/>
                <a:ext cx="773700" cy="7356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pic>
            <p:nvPicPr>
              <p:cNvPr id="533" name="Google Shape;533;g172575e84f2_0_514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4618551" y="3323185"/>
                <a:ext cx="324980" cy="3678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4" name="Google Shape;534;g172575e84f2_0_514"/>
              <p:cNvSpPr txBox="1"/>
              <p:nvPr/>
            </p:nvSpPr>
            <p:spPr>
              <a:xfrm>
                <a:off x="4394316" y="2765874"/>
                <a:ext cx="7737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800"/>
                  <a:t>Metadata Store</a:t>
                </a:r>
                <a:endParaRPr b="1" sz="800"/>
              </a:p>
            </p:txBody>
          </p:sp>
        </p:grpSp>
        <p:grpSp>
          <p:nvGrpSpPr>
            <p:cNvPr id="535" name="Google Shape;535;g172575e84f2_0_514"/>
            <p:cNvGrpSpPr/>
            <p:nvPr/>
          </p:nvGrpSpPr>
          <p:grpSpPr>
            <a:xfrm>
              <a:off x="9815195" y="2947132"/>
              <a:ext cx="773700" cy="1123732"/>
              <a:chOff x="3156770" y="2755094"/>
              <a:chExt cx="773700" cy="1123732"/>
            </a:xfrm>
          </p:grpSpPr>
          <p:sp>
            <p:nvSpPr>
              <p:cNvPr id="536" name="Google Shape;536;g172575e84f2_0_514"/>
              <p:cNvSpPr/>
              <p:nvPr/>
            </p:nvSpPr>
            <p:spPr>
              <a:xfrm>
                <a:off x="3156770" y="3143226"/>
                <a:ext cx="773700" cy="7356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pic>
            <p:nvPicPr>
              <p:cNvPr id="537" name="Google Shape;537;g172575e84f2_0_514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3249598" y="3323185"/>
                <a:ext cx="587827" cy="3678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8" name="Google Shape;538;g172575e84f2_0_514"/>
              <p:cNvSpPr txBox="1"/>
              <p:nvPr/>
            </p:nvSpPr>
            <p:spPr>
              <a:xfrm>
                <a:off x="3156770" y="2755094"/>
                <a:ext cx="7737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00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800"/>
                  <a:t>Version Control</a:t>
                </a:r>
                <a:endParaRPr b="1" sz="800"/>
              </a:p>
            </p:txBody>
          </p:sp>
        </p:grpSp>
        <p:grpSp>
          <p:nvGrpSpPr>
            <p:cNvPr id="539" name="Google Shape;539;g172575e84f2_0_514"/>
            <p:cNvGrpSpPr/>
            <p:nvPr/>
          </p:nvGrpSpPr>
          <p:grpSpPr>
            <a:xfrm>
              <a:off x="9808800" y="4666542"/>
              <a:ext cx="786501" cy="1023360"/>
              <a:chOff x="7410600" y="5594130"/>
              <a:chExt cx="786501" cy="1023360"/>
            </a:xfrm>
          </p:grpSpPr>
          <p:sp>
            <p:nvSpPr>
              <p:cNvPr id="540" name="Google Shape;540;g172575e84f2_0_514"/>
              <p:cNvSpPr/>
              <p:nvPr/>
            </p:nvSpPr>
            <p:spPr>
              <a:xfrm>
                <a:off x="7423401" y="5881890"/>
                <a:ext cx="773700" cy="7356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pic>
            <p:nvPicPr>
              <p:cNvPr id="541" name="Google Shape;541;g172575e84f2_0_514"/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7576185" y="6036615"/>
                <a:ext cx="442546" cy="4263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2" name="Google Shape;542;g172575e84f2_0_514"/>
              <p:cNvSpPr txBox="1"/>
              <p:nvPr/>
            </p:nvSpPr>
            <p:spPr>
              <a:xfrm>
                <a:off x="7410600" y="5594130"/>
                <a:ext cx="7737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800"/>
                  <a:t>github</a:t>
                </a:r>
                <a:endParaRPr b="1" sz="800"/>
              </a:p>
            </p:txBody>
          </p:sp>
        </p:grpSp>
        <p:cxnSp>
          <p:nvCxnSpPr>
            <p:cNvPr id="543" name="Google Shape;543;g172575e84f2_0_514"/>
            <p:cNvCxnSpPr/>
            <p:nvPr/>
          </p:nvCxnSpPr>
          <p:spPr>
            <a:xfrm>
              <a:off x="10202059" y="4148248"/>
              <a:ext cx="0" cy="52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544" name="Google Shape;544;g172575e84f2_0_514"/>
          <p:cNvCxnSpPr/>
          <p:nvPr/>
        </p:nvCxnSpPr>
        <p:spPr>
          <a:xfrm>
            <a:off x="3203491" y="3489213"/>
            <a:ext cx="3900" cy="5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5" name="Google Shape;545;g172575e84f2_0_514"/>
          <p:cNvCxnSpPr/>
          <p:nvPr/>
        </p:nvCxnSpPr>
        <p:spPr>
          <a:xfrm>
            <a:off x="3203466" y="5161263"/>
            <a:ext cx="5100" cy="2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46" name="Google Shape;546;g172575e84f2_0_514"/>
          <p:cNvGrpSpPr/>
          <p:nvPr/>
        </p:nvGrpSpPr>
        <p:grpSpPr>
          <a:xfrm>
            <a:off x="313870" y="5277707"/>
            <a:ext cx="773700" cy="1123732"/>
            <a:chOff x="8369295" y="1476257"/>
            <a:chExt cx="773700" cy="1123732"/>
          </a:xfrm>
        </p:grpSpPr>
        <p:pic>
          <p:nvPicPr>
            <p:cNvPr id="547" name="Google Shape;547;g172575e84f2_0_514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371863" y="2013800"/>
              <a:ext cx="768584" cy="387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8" name="Google Shape;548;g172575e84f2_0_514"/>
            <p:cNvGrpSpPr/>
            <p:nvPr/>
          </p:nvGrpSpPr>
          <p:grpSpPr>
            <a:xfrm>
              <a:off x="8369295" y="1476257"/>
              <a:ext cx="773700" cy="1123732"/>
              <a:chOff x="3156770" y="2755094"/>
              <a:chExt cx="773700" cy="1123732"/>
            </a:xfrm>
          </p:grpSpPr>
          <p:sp>
            <p:nvSpPr>
              <p:cNvPr id="549" name="Google Shape;549;g172575e84f2_0_514"/>
              <p:cNvSpPr/>
              <p:nvPr/>
            </p:nvSpPr>
            <p:spPr>
              <a:xfrm>
                <a:off x="3156770" y="3143226"/>
                <a:ext cx="773700" cy="7356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sp>
            <p:nvSpPr>
              <p:cNvPr id="550" name="Google Shape;550;g172575e84f2_0_514"/>
              <p:cNvSpPr txBox="1"/>
              <p:nvPr/>
            </p:nvSpPr>
            <p:spPr>
              <a:xfrm>
                <a:off x="3156770" y="2755094"/>
                <a:ext cx="7737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00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800"/>
                  <a:t>NYC Data</a:t>
                </a:r>
                <a:endParaRPr b="1" sz="800"/>
              </a:p>
            </p:txBody>
          </p:sp>
        </p:grpSp>
      </p:grpSp>
      <p:cxnSp>
        <p:nvCxnSpPr>
          <p:cNvPr id="551" name="Google Shape;551;g172575e84f2_0_514"/>
          <p:cNvCxnSpPr>
            <a:stCxn id="549" idx="3"/>
            <a:endCxn id="487" idx="1"/>
          </p:cNvCxnSpPr>
          <p:nvPr/>
        </p:nvCxnSpPr>
        <p:spPr>
          <a:xfrm flipH="1" rot="10800000">
            <a:off x="1087570" y="6028539"/>
            <a:ext cx="17415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2" name="Google Shape;552;g172575e84f2_0_514"/>
          <p:cNvCxnSpPr/>
          <p:nvPr/>
        </p:nvCxnSpPr>
        <p:spPr>
          <a:xfrm>
            <a:off x="6616773" y="3106917"/>
            <a:ext cx="3600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3" name="Google Shape;553;g172575e84f2_0_514"/>
          <p:cNvSpPr/>
          <p:nvPr/>
        </p:nvSpPr>
        <p:spPr>
          <a:xfrm>
            <a:off x="241000" y="5088100"/>
            <a:ext cx="342000" cy="3420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1</a:t>
            </a:r>
            <a:endParaRPr b="1"/>
          </a:p>
        </p:txBody>
      </p:sp>
      <p:sp>
        <p:nvSpPr>
          <p:cNvPr id="554" name="Google Shape;554;g172575e84f2_0_514"/>
          <p:cNvSpPr/>
          <p:nvPr/>
        </p:nvSpPr>
        <p:spPr>
          <a:xfrm>
            <a:off x="2365800" y="5421900"/>
            <a:ext cx="342000" cy="3420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2</a:t>
            </a:r>
            <a:endParaRPr b="1"/>
          </a:p>
        </p:txBody>
      </p:sp>
      <p:cxnSp>
        <p:nvCxnSpPr>
          <p:cNvPr id="555" name="Google Shape;555;g172575e84f2_0_514"/>
          <p:cNvCxnSpPr>
            <a:stCxn id="487" idx="3"/>
            <a:endCxn id="509" idx="2"/>
          </p:cNvCxnSpPr>
          <p:nvPr/>
        </p:nvCxnSpPr>
        <p:spPr>
          <a:xfrm flipH="1" rot="10800000">
            <a:off x="3582831" y="5197696"/>
            <a:ext cx="1118700" cy="830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6" name="Google Shape;556;g172575e84f2_0_514"/>
          <p:cNvSpPr/>
          <p:nvPr/>
        </p:nvSpPr>
        <p:spPr>
          <a:xfrm>
            <a:off x="4875975" y="3844925"/>
            <a:ext cx="342000" cy="3420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3</a:t>
            </a:r>
            <a:endParaRPr b="1"/>
          </a:p>
        </p:txBody>
      </p:sp>
      <p:cxnSp>
        <p:nvCxnSpPr>
          <p:cNvPr id="557" name="Google Shape;557;g172575e84f2_0_514"/>
          <p:cNvCxnSpPr>
            <a:stCxn id="550" idx="0"/>
            <a:endCxn id="482" idx="1"/>
          </p:cNvCxnSpPr>
          <p:nvPr/>
        </p:nvCxnSpPr>
        <p:spPr>
          <a:xfrm rot="-5400000">
            <a:off x="-59930" y="2393657"/>
            <a:ext cx="3644700" cy="2123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8" name="Google Shape;558;g172575e84f2_0_514"/>
          <p:cNvSpPr/>
          <p:nvPr/>
        </p:nvSpPr>
        <p:spPr>
          <a:xfrm>
            <a:off x="6428250" y="3606225"/>
            <a:ext cx="342000" cy="3420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4</a:t>
            </a:r>
            <a:endParaRPr b="1"/>
          </a:p>
        </p:txBody>
      </p:sp>
      <p:sp>
        <p:nvSpPr>
          <p:cNvPr id="559" name="Google Shape;559;g172575e84f2_0_514"/>
          <p:cNvSpPr txBox="1"/>
          <p:nvPr/>
        </p:nvSpPr>
        <p:spPr>
          <a:xfrm>
            <a:off x="9266350" y="1466750"/>
            <a:ext cx="2183400" cy="4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-KR" sz="17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Version tracking</a:t>
            </a:r>
            <a:endParaRPr b="1" i="0" sz="1700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500" cap="none" strike="noStrike">
                <a:solidFill>
                  <a:schemeClr val="hlink"/>
                </a:solidFill>
                <a:uFill>
                  <a:noFill/>
                </a:uFill>
                <a:hlinkClick r:id="rId17"/>
              </a:rPr>
              <a:t>DVC</a:t>
            </a:r>
            <a:endParaRPr b="1" sz="1500">
              <a:solidFill>
                <a:schemeClr val="hlink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hlink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hlink"/>
                </a:solidFill>
              </a:rPr>
              <a:t>Git</a:t>
            </a:r>
            <a:endParaRPr b="1" sz="1500">
              <a:solidFill>
                <a:schemeClr val="hlink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hlink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hlink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ko-KR" sz="1700">
                <a:solidFill>
                  <a:schemeClr val="dk1"/>
                </a:solidFill>
              </a:rPr>
              <a:t>Monitoring, CI/CD</a:t>
            </a:r>
            <a:endParaRPr b="1"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hlink"/>
                </a:solidFill>
                <a:uFill>
                  <a:noFill/>
                </a:uFill>
                <a:hlinkClick r:id="rId18"/>
              </a:rPr>
              <a:t>Apache Airflow</a:t>
            </a:r>
            <a:endParaRPr b="1" i="0" sz="1500" cap="none" strike="noStrike">
              <a:solidFill>
                <a:schemeClr val="hlink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2022-03-11T00:19:11Z</dcterms:created>
  <dc:creator>jung jaehun</dc:creator>
</cp:coreProperties>
</file>